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9" r:id="rId2"/>
    <p:sldId id="273" r:id="rId3"/>
    <p:sldId id="259" r:id="rId4"/>
    <p:sldId id="298" r:id="rId5"/>
    <p:sldId id="275" r:id="rId6"/>
    <p:sldId id="276" r:id="rId7"/>
    <p:sldId id="293" r:id="rId8"/>
    <p:sldId id="262" r:id="rId9"/>
    <p:sldId id="278" r:id="rId10"/>
    <p:sldId id="295" r:id="rId11"/>
    <p:sldId id="300" r:id="rId12"/>
    <p:sldId id="299" r:id="rId13"/>
  </p:sldIdLst>
  <p:sldSz cx="6153150" cy="3460750"/>
  <p:notesSz cx="4610100" cy="34607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B3C9"/>
    <a:srgbClr val="596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7" autoAdjust="0"/>
    <p:restoredTop sz="86978" autoAdjust="0"/>
  </p:normalViewPr>
  <p:slideViewPr>
    <p:cSldViewPr>
      <p:cViewPr varScale="1">
        <p:scale>
          <a:sx n="186" d="100"/>
          <a:sy n="186" d="100"/>
        </p:scale>
        <p:origin x="528" y="96"/>
      </p:cViewPr>
      <p:guideLst>
        <p:guide orient="horz" pos="2880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215" d="100"/>
          <a:sy n="215" d="100"/>
        </p:scale>
        <p:origin x="1096" y="10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26FDBF9-0174-1195-A6C7-470555CC8C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15A2F6-1A66-9FE6-AB4D-1B6A5AB185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7FF3E-3A01-43E7-8378-F5AED48A1909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FB511F-064D-6D79-0475-036F3020BE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510E28-2F01-ED5F-A2A8-D0D12FBC1E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9E998-28C9-4A87-9101-A6623901E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66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FB132-BE92-4FFB-8EFC-F21290FD24E9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433388"/>
            <a:ext cx="2073275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2A0AC-AB75-4E62-8C7C-896A4ED5F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16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2A0AC-AB75-4E62-8C7C-896A4ED5F57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2A0AC-AB75-4E62-8C7C-896A4ED5F57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06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2A0AC-AB75-4E62-8C7C-896A4ED5F5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6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2A0AC-AB75-4E62-8C7C-896A4ED5F57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320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2A0AC-AB75-4E62-8C7C-896A4ED5F57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104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2A0AC-AB75-4E62-8C7C-896A4ED5F5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08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1487" y="1072838"/>
            <a:ext cx="52301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22974" y="1938023"/>
            <a:ext cx="43072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31089" y="3349929"/>
            <a:ext cx="585650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</a:pPr>
            <a:r>
              <a:rPr lang="en-US" spc="-5"/>
              <a:t>Author</a:t>
            </a:r>
            <a:r>
              <a:rPr lang="en-US" spc="80"/>
              <a:t> </a:t>
            </a:r>
            <a:r>
              <a:rPr lang="en-US" spc="-5"/>
              <a:t>XJTLU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07662" y="3218503"/>
            <a:ext cx="1415225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060956" y="3349929"/>
            <a:ext cx="1069597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  <a:tabLst>
                <a:tab pos="556212" algn="l"/>
              </a:tabLst>
            </a:pPr>
            <a:r>
              <a:rPr lang="en-US" spc="-5"/>
              <a:t>June</a:t>
            </a:r>
            <a:r>
              <a:rPr lang="en-US"/>
              <a:t> </a:t>
            </a:r>
            <a:r>
              <a:rPr lang="en-US" spc="-5"/>
              <a:t>21,</a:t>
            </a:r>
            <a:r>
              <a:rPr lang="en-US" spc="5"/>
              <a:t> </a:t>
            </a:r>
            <a:r>
              <a:rPr lang="en-US" spc="-5"/>
              <a:t>2021	</a:t>
            </a:r>
            <a:fld id="{81D60167-4931-47E6-BA6A-407CBD079E47}" type="slidenum">
              <a:rPr spc="-5" smtClean="0"/>
              <a:pPr marL="12700">
                <a:spcBef>
                  <a:spcPts val="75"/>
                </a:spcBef>
                <a:tabLst>
                  <a:tab pos="556212" algn="l"/>
                </a:tabLst>
              </a:pPr>
              <a:t>‹#›</a:t>
            </a:fld>
            <a:r>
              <a:rPr spc="-5"/>
              <a:t> /</a:t>
            </a:r>
            <a:r>
              <a:rPr spc="-40"/>
              <a:t> </a:t>
            </a:r>
            <a:r>
              <a:rPr spc="-5"/>
              <a:t>15</a:t>
            </a:r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659" y="138436"/>
            <a:ext cx="5537835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659" y="795975"/>
            <a:ext cx="5537835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31089" y="3349929"/>
            <a:ext cx="585650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</a:pPr>
            <a:r>
              <a:rPr lang="en-US" spc="-5"/>
              <a:t>Author</a:t>
            </a:r>
            <a:r>
              <a:rPr lang="en-US" spc="80"/>
              <a:t> </a:t>
            </a:r>
            <a:r>
              <a:rPr lang="en-US" spc="-5"/>
              <a:t>XJTLU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07662" y="3218503"/>
            <a:ext cx="1415225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060956" y="3349929"/>
            <a:ext cx="1069597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  <a:tabLst>
                <a:tab pos="556212" algn="l"/>
              </a:tabLst>
            </a:pPr>
            <a:r>
              <a:rPr lang="en-US" spc="-5"/>
              <a:t>June</a:t>
            </a:r>
            <a:r>
              <a:rPr lang="en-US"/>
              <a:t> </a:t>
            </a:r>
            <a:r>
              <a:rPr lang="en-US" spc="-5"/>
              <a:t>21,</a:t>
            </a:r>
            <a:r>
              <a:rPr lang="en-US" spc="5"/>
              <a:t> </a:t>
            </a:r>
            <a:r>
              <a:rPr lang="en-US" spc="-5"/>
              <a:t>2021	</a:t>
            </a:r>
            <a:fld id="{81D60167-4931-47E6-BA6A-407CBD079E47}" type="slidenum">
              <a:rPr spc="-5" smtClean="0"/>
              <a:pPr marL="12700">
                <a:spcBef>
                  <a:spcPts val="75"/>
                </a:spcBef>
                <a:tabLst>
                  <a:tab pos="556212" algn="l"/>
                </a:tabLst>
              </a:pPr>
              <a:t>‹#›</a:t>
            </a:fld>
            <a:r>
              <a:rPr spc="-5"/>
              <a:t> /</a:t>
            </a:r>
            <a:r>
              <a:rPr spc="-40"/>
              <a:t> </a:t>
            </a:r>
            <a:r>
              <a:rPr spc="-5"/>
              <a:t>15</a:t>
            </a:r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659" y="138436"/>
            <a:ext cx="5537835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7659" y="795975"/>
            <a:ext cx="26766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168873" y="795975"/>
            <a:ext cx="26766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731089" y="3349929"/>
            <a:ext cx="585650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</a:pPr>
            <a:r>
              <a:rPr lang="en-US" spc="-5"/>
              <a:t>Author</a:t>
            </a:r>
            <a:r>
              <a:rPr lang="en-US" spc="80"/>
              <a:t> </a:t>
            </a:r>
            <a:r>
              <a:rPr lang="en-US" spc="-5"/>
              <a:t>XJTLU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307662" y="3218503"/>
            <a:ext cx="1415225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5060956" y="3349929"/>
            <a:ext cx="1069597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  <a:tabLst>
                <a:tab pos="556212" algn="l"/>
              </a:tabLst>
            </a:pPr>
            <a:r>
              <a:rPr lang="en-US" spc="-5"/>
              <a:t>June</a:t>
            </a:r>
            <a:r>
              <a:rPr lang="en-US"/>
              <a:t> </a:t>
            </a:r>
            <a:r>
              <a:rPr lang="en-US" spc="-5"/>
              <a:t>21,</a:t>
            </a:r>
            <a:r>
              <a:rPr lang="en-US" spc="5"/>
              <a:t> </a:t>
            </a:r>
            <a:r>
              <a:rPr lang="en-US" spc="-5"/>
              <a:t>2021	</a:t>
            </a:r>
            <a:fld id="{81D60167-4931-47E6-BA6A-407CBD079E47}" type="slidenum">
              <a:rPr spc="-5" smtClean="0"/>
              <a:pPr marL="12700">
                <a:spcBef>
                  <a:spcPts val="75"/>
                </a:spcBef>
                <a:tabLst>
                  <a:tab pos="556212" algn="l"/>
                </a:tabLst>
              </a:pPr>
              <a:t>‹#›</a:t>
            </a:fld>
            <a:r>
              <a:rPr spc="-5"/>
              <a:t> /</a:t>
            </a:r>
            <a:r>
              <a:rPr spc="-40"/>
              <a:t> </a:t>
            </a:r>
            <a:r>
              <a:rPr spc="-5"/>
              <a:t>15</a:t>
            </a:r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659" y="138436"/>
            <a:ext cx="5537835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731089" y="3349929"/>
            <a:ext cx="585650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</a:pPr>
            <a:r>
              <a:rPr lang="en-US" spc="-5"/>
              <a:t>Author</a:t>
            </a:r>
            <a:r>
              <a:rPr lang="en-US" spc="80"/>
              <a:t> </a:t>
            </a:r>
            <a:r>
              <a:rPr lang="en-US" spc="-5"/>
              <a:t>XJTLU</a:t>
            </a:r>
            <a:endParaRPr lang="en-US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307662" y="3218503"/>
            <a:ext cx="1415225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5060956" y="3349929"/>
            <a:ext cx="1069597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  <a:tabLst>
                <a:tab pos="556212" algn="l"/>
              </a:tabLst>
            </a:pPr>
            <a:r>
              <a:rPr lang="en-US" spc="-5"/>
              <a:t>June</a:t>
            </a:r>
            <a:r>
              <a:rPr lang="en-US"/>
              <a:t> </a:t>
            </a:r>
            <a:r>
              <a:rPr lang="en-US" spc="-5"/>
              <a:t>21,</a:t>
            </a:r>
            <a:r>
              <a:rPr lang="en-US" spc="5"/>
              <a:t> </a:t>
            </a:r>
            <a:r>
              <a:rPr lang="en-US" spc="-5"/>
              <a:t>2021	</a:t>
            </a:r>
            <a:fld id="{81D60167-4931-47E6-BA6A-407CBD079E47}" type="slidenum">
              <a:rPr spc="-5" smtClean="0"/>
              <a:pPr marL="12700">
                <a:spcBef>
                  <a:spcPts val="75"/>
                </a:spcBef>
                <a:tabLst>
                  <a:tab pos="556212" algn="l"/>
                </a:tabLst>
              </a:pPr>
              <a:t>‹#›</a:t>
            </a:fld>
            <a:r>
              <a:rPr spc="-5"/>
              <a:t> /</a:t>
            </a:r>
            <a:r>
              <a:rPr spc="-40"/>
              <a:t> </a:t>
            </a:r>
            <a:r>
              <a:rPr spc="-5"/>
              <a:t>15</a:t>
            </a:r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731089" y="3349929"/>
            <a:ext cx="585650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</a:pPr>
            <a:r>
              <a:rPr lang="en-US" spc="-5"/>
              <a:t>Author</a:t>
            </a:r>
            <a:r>
              <a:rPr lang="en-US" spc="80"/>
              <a:t> </a:t>
            </a:r>
            <a:r>
              <a:rPr lang="en-US" spc="-5"/>
              <a:t>XJTLU</a:t>
            </a:r>
            <a:endParaRPr lang="en-US"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060956" y="3349929"/>
            <a:ext cx="1069597" cy="76944"/>
          </a:xfrm>
          <a:prstGeom prst="rect">
            <a:avLst/>
          </a:prstGeom>
        </p:spPr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  <a:tabLst>
                <a:tab pos="556212" algn="l"/>
              </a:tabLst>
            </a:pPr>
            <a:r>
              <a:rPr lang="en-US" spc="-5"/>
              <a:t>June</a:t>
            </a:r>
            <a:r>
              <a:rPr lang="en-US"/>
              <a:t> </a:t>
            </a:r>
            <a:r>
              <a:rPr lang="en-US" spc="-5"/>
              <a:t>21,</a:t>
            </a:r>
            <a:r>
              <a:rPr lang="en-US" spc="5"/>
              <a:t> </a:t>
            </a:r>
            <a:r>
              <a:rPr lang="en-US" spc="-5"/>
              <a:t>2021	</a:t>
            </a:r>
            <a:fld id="{81D60167-4931-47E6-BA6A-407CBD079E47}" type="slidenum">
              <a:rPr spc="-5" smtClean="0"/>
              <a:pPr marL="12700">
                <a:spcBef>
                  <a:spcPts val="75"/>
                </a:spcBef>
                <a:tabLst>
                  <a:tab pos="556212" algn="l"/>
                </a:tabLst>
              </a:pPr>
              <a:t>‹#›</a:t>
            </a:fld>
            <a:r>
              <a:rPr spc="-5"/>
              <a:t> /</a:t>
            </a:r>
            <a:r>
              <a:rPr spc="-40"/>
              <a:t> </a:t>
            </a:r>
            <a:r>
              <a:rPr spc="-5"/>
              <a:t>15</a:t>
            </a:r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1902" y="3"/>
            <a:ext cx="1107004" cy="3123702"/>
          </a:xfrm>
          <a:prstGeom prst="rect">
            <a:avLst/>
          </a:prstGeom>
        </p:spPr>
      </p:pic>
      <p:sp>
        <p:nvSpPr>
          <p:cNvPr id="7" name="Holder 6">
            <a:extLst>
              <a:ext uri="{FF2B5EF4-FFF2-40B4-BE49-F238E27FC236}">
                <a16:creationId xmlns:a16="http://schemas.microsoft.com/office/drawing/2014/main" id="{E222E4C0-B371-37BF-1C1A-75CE2D36D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60956" y="3349929"/>
            <a:ext cx="1069597" cy="7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75"/>
              </a:spcBef>
              <a:tabLst>
                <a:tab pos="556212" algn="l"/>
              </a:tabLst>
            </a:pPr>
            <a:r>
              <a:rPr lang="en-US" spc="-5"/>
              <a:t>June</a:t>
            </a:r>
            <a:r>
              <a:rPr lang="en-US"/>
              <a:t> </a:t>
            </a:r>
            <a:r>
              <a:rPr lang="en-US" spc="-5"/>
              <a:t>21,</a:t>
            </a:r>
            <a:r>
              <a:rPr lang="en-US" spc="5"/>
              <a:t> </a:t>
            </a:r>
            <a:r>
              <a:rPr lang="en-US" spc="-5"/>
              <a:t>2021	</a:t>
            </a:r>
            <a:fld id="{81D60167-4931-47E6-BA6A-407CBD079E47}" type="slidenum">
              <a:rPr spc="-5" smtClean="0"/>
              <a:pPr marL="12700">
                <a:spcBef>
                  <a:spcPts val="75"/>
                </a:spcBef>
                <a:tabLst>
                  <a:tab pos="556212" algn="l"/>
                </a:tabLst>
              </a:pPr>
              <a:t>‹#›</a:t>
            </a:fld>
            <a:r>
              <a:rPr spc="-5"/>
              <a:t> /</a:t>
            </a:r>
            <a:r>
              <a:rPr spc="-40"/>
              <a:t> </a:t>
            </a:r>
            <a:r>
              <a:rPr spc="-5"/>
              <a:t>15</a:t>
            </a:r>
            <a:endParaRPr spc="-5" dirty="0"/>
          </a:p>
        </p:txBody>
      </p:sp>
      <p:grpSp>
        <p:nvGrpSpPr>
          <p:cNvPr id="8" name="object 25">
            <a:extLst>
              <a:ext uri="{FF2B5EF4-FFF2-40B4-BE49-F238E27FC236}">
                <a16:creationId xmlns:a16="http://schemas.microsoft.com/office/drawing/2014/main" id="{A25C57BA-C2D0-FDBF-96C9-96D8598DDD5F}"/>
              </a:ext>
            </a:extLst>
          </p:cNvPr>
          <p:cNvGrpSpPr/>
          <p:nvPr userDrawn="1"/>
        </p:nvGrpSpPr>
        <p:grpSpPr>
          <a:xfrm>
            <a:off x="0" y="3349928"/>
            <a:ext cx="6153149" cy="106492"/>
            <a:chOff x="0" y="3348469"/>
            <a:chExt cx="4608195" cy="107950"/>
          </a:xfrm>
        </p:grpSpPr>
        <p:sp>
          <p:nvSpPr>
            <p:cNvPr id="9" name="object 26">
              <a:extLst>
                <a:ext uri="{FF2B5EF4-FFF2-40B4-BE49-F238E27FC236}">
                  <a16:creationId xmlns:a16="http://schemas.microsoft.com/office/drawing/2014/main" id="{75F5B025-793B-34ED-CD94-62125BAD470B}"/>
                </a:ext>
              </a:extLst>
            </p:cNvPr>
            <p:cNvSpPr/>
            <p:nvPr/>
          </p:nvSpPr>
          <p:spPr>
            <a:xfrm>
              <a:off x="0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5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5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7">
              <a:extLst>
                <a:ext uri="{FF2B5EF4-FFF2-40B4-BE49-F238E27FC236}">
                  <a16:creationId xmlns:a16="http://schemas.microsoft.com/office/drawing/2014/main" id="{6EA7590D-1A47-7174-AA44-A6595EDC0742}"/>
                </a:ext>
              </a:extLst>
            </p:cNvPr>
            <p:cNvSpPr/>
            <p:nvPr/>
          </p:nvSpPr>
          <p:spPr>
            <a:xfrm>
              <a:off x="1535976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4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5F26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8">
              <a:extLst>
                <a:ext uri="{FF2B5EF4-FFF2-40B4-BE49-F238E27FC236}">
                  <a16:creationId xmlns:a16="http://schemas.microsoft.com/office/drawing/2014/main" id="{B8AD56D3-BA21-CEB3-4345-14CF4922CC5E}"/>
                </a:ext>
              </a:extLst>
            </p:cNvPr>
            <p:cNvSpPr/>
            <p:nvPr/>
          </p:nvSpPr>
          <p:spPr>
            <a:xfrm>
              <a:off x="3071952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4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E57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30">
            <a:extLst>
              <a:ext uri="{FF2B5EF4-FFF2-40B4-BE49-F238E27FC236}">
                <a16:creationId xmlns:a16="http://schemas.microsoft.com/office/drawing/2014/main" id="{FA594A28-B21A-B2B9-38FC-E4EFE34E028F}"/>
              </a:ext>
            </a:extLst>
          </p:cNvPr>
          <p:cNvSpPr txBox="1"/>
          <p:nvPr userDrawn="1"/>
        </p:nvSpPr>
        <p:spPr>
          <a:xfrm>
            <a:off x="2708707" y="3349928"/>
            <a:ext cx="731520" cy="865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Arial"/>
                <a:cs typeface="Arial"/>
                <a:hlinkClick r:id="rId8" action="ppaction://hlinksldjump"/>
              </a:rPr>
              <a:t>XJTLU Beamer</a:t>
            </a:r>
            <a:r>
              <a:rPr sz="500" spc="-40" dirty="0">
                <a:solidFill>
                  <a:srgbClr val="FFFFFF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500" spc="-10" dirty="0">
                <a:solidFill>
                  <a:srgbClr val="FFFFFF"/>
                </a:solidFill>
                <a:latin typeface="Arial"/>
                <a:cs typeface="Arial"/>
                <a:hlinkClick r:id="rId8" action="ppaction://hlinksldjump"/>
              </a:rPr>
              <a:t>Template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13" name="object 25">
            <a:extLst>
              <a:ext uri="{FF2B5EF4-FFF2-40B4-BE49-F238E27FC236}">
                <a16:creationId xmlns:a16="http://schemas.microsoft.com/office/drawing/2014/main" id="{C6241DD3-B89F-307C-43E2-16D148BE9C38}"/>
              </a:ext>
            </a:extLst>
          </p:cNvPr>
          <p:cNvGrpSpPr/>
          <p:nvPr userDrawn="1"/>
        </p:nvGrpSpPr>
        <p:grpSpPr>
          <a:xfrm>
            <a:off x="0" y="3349928"/>
            <a:ext cx="6153149" cy="106492"/>
            <a:chOff x="0" y="3348469"/>
            <a:chExt cx="4608195" cy="107950"/>
          </a:xfrm>
        </p:grpSpPr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9DEB6838-194E-4245-E6DD-57719B1F109B}"/>
                </a:ext>
              </a:extLst>
            </p:cNvPr>
            <p:cNvSpPr/>
            <p:nvPr/>
          </p:nvSpPr>
          <p:spPr>
            <a:xfrm>
              <a:off x="0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5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5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BD1DF0FE-1B53-5BD1-40BF-66D5A8017CF3}"/>
                </a:ext>
              </a:extLst>
            </p:cNvPr>
            <p:cNvSpPr/>
            <p:nvPr/>
          </p:nvSpPr>
          <p:spPr>
            <a:xfrm>
              <a:off x="1535976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4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5F267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28">
              <a:extLst>
                <a:ext uri="{FF2B5EF4-FFF2-40B4-BE49-F238E27FC236}">
                  <a16:creationId xmlns:a16="http://schemas.microsoft.com/office/drawing/2014/main" id="{47EA7492-DAD2-0290-243A-66502D5D33C9}"/>
                </a:ext>
              </a:extLst>
            </p:cNvPr>
            <p:cNvSpPr/>
            <p:nvPr/>
          </p:nvSpPr>
          <p:spPr>
            <a:xfrm>
              <a:off x="3071952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4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E57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30">
            <a:extLst>
              <a:ext uri="{FF2B5EF4-FFF2-40B4-BE49-F238E27FC236}">
                <a16:creationId xmlns:a16="http://schemas.microsoft.com/office/drawing/2014/main" id="{563834F3-0B60-1619-BB69-5D020E626340}"/>
              </a:ext>
            </a:extLst>
          </p:cNvPr>
          <p:cNvSpPr txBox="1"/>
          <p:nvPr userDrawn="1"/>
        </p:nvSpPr>
        <p:spPr>
          <a:xfrm>
            <a:off x="2569499" y="3355262"/>
            <a:ext cx="1063437" cy="865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lang="en-US" sz="500" spc="-5" dirty="0">
                <a:solidFill>
                  <a:srgbClr val="FFFFFF"/>
                </a:solidFill>
                <a:latin typeface="Arial"/>
                <a:cs typeface="Arial"/>
              </a:rPr>
              <a:t>Tianyi Xiang Research Project</a:t>
            </a:r>
            <a:endParaRPr sz="500" dirty="0">
              <a:latin typeface="Arial"/>
              <a:cs typeface="Arial"/>
            </a:endParaRPr>
          </a:p>
        </p:txBody>
      </p:sp>
      <p:sp>
        <p:nvSpPr>
          <p:cNvPr id="20" name="object 31">
            <a:extLst>
              <a:ext uri="{FF2B5EF4-FFF2-40B4-BE49-F238E27FC236}">
                <a16:creationId xmlns:a16="http://schemas.microsoft.com/office/drawing/2014/main" id="{994A30BC-CBB4-3C14-970B-4FA0B6EC257F}"/>
              </a:ext>
            </a:extLst>
          </p:cNvPr>
          <p:cNvSpPr txBox="1">
            <a:spLocks/>
          </p:cNvSpPr>
          <p:nvPr userDrawn="1"/>
        </p:nvSpPr>
        <p:spPr>
          <a:xfrm>
            <a:off x="4810221" y="3359893"/>
            <a:ext cx="1001161" cy="865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  <a:tabLst>
                <a:tab pos="556212" algn="l"/>
              </a:tabLst>
            </a:pPr>
            <a:r>
              <a:rPr lang="en-US" spc="-5" dirty="0"/>
              <a:t>oct</a:t>
            </a:r>
            <a:r>
              <a:rPr lang="en-US" dirty="0"/>
              <a:t> </a:t>
            </a:r>
            <a:r>
              <a:rPr lang="en-US" spc="-5" dirty="0"/>
              <a:t>23,</a:t>
            </a:r>
            <a:r>
              <a:rPr lang="en-US" spc="5" dirty="0"/>
              <a:t> </a:t>
            </a:r>
            <a:r>
              <a:rPr lang="en-US" spc="-5" dirty="0"/>
              <a:t>2023	</a:t>
            </a:r>
            <a:r>
              <a:rPr lang="en-US" altLang="zh-CN" spc="-5" dirty="0"/>
              <a:t>5 /</a:t>
            </a:r>
            <a:r>
              <a:rPr lang="en-US" altLang="zh-CN" spc="-40" dirty="0"/>
              <a:t> </a:t>
            </a:r>
            <a:r>
              <a:rPr lang="en-US" altLang="zh-CN" spc="-5" dirty="0"/>
              <a:t>15</a:t>
            </a:r>
            <a:endParaRPr lang="en-US" spc="-5" dirty="0"/>
          </a:p>
        </p:txBody>
      </p:sp>
      <p:sp>
        <p:nvSpPr>
          <p:cNvPr id="21" name="object 30">
            <a:extLst>
              <a:ext uri="{FF2B5EF4-FFF2-40B4-BE49-F238E27FC236}">
                <a16:creationId xmlns:a16="http://schemas.microsoft.com/office/drawing/2014/main" id="{B9D2FB4A-E181-5DD4-F0F5-9075932EC7B6}"/>
              </a:ext>
            </a:extLst>
          </p:cNvPr>
          <p:cNvSpPr txBox="1"/>
          <p:nvPr userDrawn="1"/>
        </p:nvSpPr>
        <p:spPr>
          <a:xfrm>
            <a:off x="715119" y="3349928"/>
            <a:ext cx="1063437" cy="865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lang="en-US" altLang="zh-CN" sz="500" spc="-5" dirty="0">
                <a:solidFill>
                  <a:srgbClr val="FFFFFF"/>
                </a:solidFill>
                <a:latin typeface="Arial"/>
                <a:cs typeface="Arial"/>
              </a:rPr>
              <a:t>xiang</a:t>
            </a:r>
            <a:r>
              <a:rPr lang="en-US" sz="500" spc="-5" dirty="0">
                <a:solidFill>
                  <a:srgbClr val="FFFFFF"/>
                </a:solidFill>
                <a:latin typeface="Arial"/>
                <a:cs typeface="Arial"/>
              </a:rPr>
              <a:t>7976@gmail.com</a:t>
            </a:r>
            <a:endParaRPr sz="500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60">
        <a:defRPr>
          <a:latin typeface="+mn-lt"/>
          <a:ea typeface="+mn-ea"/>
          <a:cs typeface="+mn-cs"/>
        </a:defRPr>
      </a:lvl2pPr>
      <a:lvl3pPr marL="914320">
        <a:defRPr>
          <a:latin typeface="+mn-lt"/>
          <a:ea typeface="+mn-ea"/>
          <a:cs typeface="+mn-cs"/>
        </a:defRPr>
      </a:lvl3pPr>
      <a:lvl4pPr marL="1371480">
        <a:defRPr>
          <a:latin typeface="+mn-lt"/>
          <a:ea typeface="+mn-ea"/>
          <a:cs typeface="+mn-cs"/>
        </a:defRPr>
      </a:lvl4pPr>
      <a:lvl5pPr marL="1828641">
        <a:defRPr>
          <a:latin typeface="+mn-lt"/>
          <a:ea typeface="+mn-ea"/>
          <a:cs typeface="+mn-cs"/>
        </a:defRPr>
      </a:lvl5pPr>
      <a:lvl6pPr marL="2285799">
        <a:defRPr>
          <a:latin typeface="+mn-lt"/>
          <a:ea typeface="+mn-ea"/>
          <a:cs typeface="+mn-cs"/>
        </a:defRPr>
      </a:lvl6pPr>
      <a:lvl7pPr marL="2742960">
        <a:defRPr>
          <a:latin typeface="+mn-lt"/>
          <a:ea typeface="+mn-ea"/>
          <a:cs typeface="+mn-cs"/>
        </a:defRPr>
      </a:lvl7pPr>
      <a:lvl8pPr marL="3200119">
        <a:defRPr>
          <a:latin typeface="+mn-lt"/>
          <a:ea typeface="+mn-ea"/>
          <a:cs typeface="+mn-cs"/>
        </a:defRPr>
      </a:lvl8pPr>
      <a:lvl9pPr marL="365728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60">
        <a:defRPr>
          <a:latin typeface="+mn-lt"/>
          <a:ea typeface="+mn-ea"/>
          <a:cs typeface="+mn-cs"/>
        </a:defRPr>
      </a:lvl2pPr>
      <a:lvl3pPr marL="914320">
        <a:defRPr>
          <a:latin typeface="+mn-lt"/>
          <a:ea typeface="+mn-ea"/>
          <a:cs typeface="+mn-cs"/>
        </a:defRPr>
      </a:lvl3pPr>
      <a:lvl4pPr marL="1371480">
        <a:defRPr>
          <a:latin typeface="+mn-lt"/>
          <a:ea typeface="+mn-ea"/>
          <a:cs typeface="+mn-cs"/>
        </a:defRPr>
      </a:lvl4pPr>
      <a:lvl5pPr marL="1828641">
        <a:defRPr>
          <a:latin typeface="+mn-lt"/>
          <a:ea typeface="+mn-ea"/>
          <a:cs typeface="+mn-cs"/>
        </a:defRPr>
      </a:lvl5pPr>
      <a:lvl6pPr marL="2285799">
        <a:defRPr>
          <a:latin typeface="+mn-lt"/>
          <a:ea typeface="+mn-ea"/>
          <a:cs typeface="+mn-cs"/>
        </a:defRPr>
      </a:lvl6pPr>
      <a:lvl7pPr marL="2742960">
        <a:defRPr>
          <a:latin typeface="+mn-lt"/>
          <a:ea typeface="+mn-ea"/>
          <a:cs typeface="+mn-cs"/>
        </a:defRPr>
      </a:lvl7pPr>
      <a:lvl8pPr marL="3200119">
        <a:defRPr>
          <a:latin typeface="+mn-lt"/>
          <a:ea typeface="+mn-ea"/>
          <a:cs typeface="+mn-cs"/>
        </a:defRPr>
      </a:lvl8pPr>
      <a:lvl9pPr marL="365728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object 25"/>
          <p:cNvGrpSpPr/>
          <p:nvPr/>
        </p:nvGrpSpPr>
        <p:grpSpPr>
          <a:xfrm>
            <a:off x="0" y="3349928"/>
            <a:ext cx="6153149" cy="106492"/>
            <a:chOff x="0" y="3348469"/>
            <a:chExt cx="4608195" cy="107950"/>
          </a:xfrm>
        </p:grpSpPr>
        <p:sp>
          <p:nvSpPr>
            <p:cNvPr id="26" name="object 26"/>
            <p:cNvSpPr/>
            <p:nvPr/>
          </p:nvSpPr>
          <p:spPr>
            <a:xfrm>
              <a:off x="0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5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5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35976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4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5F26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71952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4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E57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708707" y="3349928"/>
            <a:ext cx="731520" cy="865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5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XJTLU Beamer</a:t>
            </a:r>
            <a:r>
              <a:rPr sz="5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5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Template</a:t>
            </a:r>
            <a:endParaRPr sz="5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5060956" y="3349929"/>
            <a:ext cx="1069597" cy="76944"/>
          </a:xfrm>
        </p:spPr>
        <p:txBody>
          <a:bodyPr vert="horz" wrap="square" lIns="0" tIns="9525" rIns="0" bIns="0" rtlCol="0">
            <a:spAutoFit/>
          </a:bodyPr>
          <a:lstStyle/>
          <a:p>
            <a:r>
              <a:rPr lang="en-US" dirty="0"/>
              <a:t>June 21, 2021	5 / 15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180947BA-3414-1806-24D9-D398C3B8FB22}"/>
              </a:ext>
            </a:extLst>
          </p:cNvPr>
          <p:cNvSpPr txBox="1">
            <a:spLocks/>
          </p:cNvSpPr>
          <p:nvPr/>
        </p:nvSpPr>
        <p:spPr>
          <a:xfrm>
            <a:off x="316845" y="1273175"/>
            <a:ext cx="5515243" cy="59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41300" indent="-228600" algn="ctr">
              <a:spcBef>
                <a:spcPts val="100"/>
              </a:spcBef>
              <a:buAutoNum type="arabicPeriod"/>
            </a:pPr>
            <a:r>
              <a:rPr lang="en-US" altLang="zh-CN" sz="14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The dynamic </a:t>
            </a:r>
            <a:r>
              <a:rPr lang="en-US" altLang="zh-CN" sz="1400" b="1" kern="0" spc="-5" dirty="0" err="1">
                <a:solidFill>
                  <a:sysClr val="windowText" lastClr="000000"/>
                </a:solidFill>
                <a:latin typeface="Arial"/>
                <a:cs typeface="Arial"/>
              </a:rPr>
              <a:t>optimisation</a:t>
            </a:r>
            <a:r>
              <a:rPr lang="en-US" altLang="zh-CN" sz="14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of AGV (Automated Guided Vehicle) </a:t>
            </a:r>
          </a:p>
          <a:p>
            <a:pPr marL="12700" algn="ctr">
              <a:spcBef>
                <a:spcPts val="100"/>
              </a:spcBef>
            </a:pPr>
            <a:r>
              <a:rPr lang="en-US" altLang="zh-CN" sz="800" u="sng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(</a:t>
            </a:r>
            <a:r>
              <a:rPr lang="en-US" sz="800" u="sng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2022 ABB Smart Innovation Competition)  </a:t>
            </a:r>
          </a:p>
          <a:p>
            <a:pPr marL="12700" algn="ctr">
              <a:spcBef>
                <a:spcPts val="100"/>
              </a:spcBef>
            </a:pPr>
            <a:endParaRPr lang="en-US"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5">
            <a:extLst>
              <a:ext uri="{FF2B5EF4-FFF2-40B4-BE49-F238E27FC236}">
                <a16:creationId xmlns:a16="http://schemas.microsoft.com/office/drawing/2014/main" id="{DD860682-6696-AD71-AB1C-E2B9B7F0C1F2}"/>
              </a:ext>
            </a:extLst>
          </p:cNvPr>
          <p:cNvGrpSpPr/>
          <p:nvPr/>
        </p:nvGrpSpPr>
        <p:grpSpPr>
          <a:xfrm>
            <a:off x="0" y="3349928"/>
            <a:ext cx="6153149" cy="106492"/>
            <a:chOff x="0" y="3348469"/>
            <a:chExt cx="4608195" cy="107950"/>
          </a:xfrm>
        </p:grpSpPr>
        <p:sp>
          <p:nvSpPr>
            <p:cNvPr id="23" name="object 26">
              <a:extLst>
                <a:ext uri="{FF2B5EF4-FFF2-40B4-BE49-F238E27FC236}">
                  <a16:creationId xmlns:a16="http://schemas.microsoft.com/office/drawing/2014/main" id="{F11E4AEB-B7D6-CA29-DFB2-8F4545744A4E}"/>
                </a:ext>
              </a:extLst>
            </p:cNvPr>
            <p:cNvSpPr/>
            <p:nvPr/>
          </p:nvSpPr>
          <p:spPr>
            <a:xfrm>
              <a:off x="0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5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5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7">
              <a:extLst>
                <a:ext uri="{FF2B5EF4-FFF2-40B4-BE49-F238E27FC236}">
                  <a16:creationId xmlns:a16="http://schemas.microsoft.com/office/drawing/2014/main" id="{E9E54550-E72C-A081-C0FB-24103884CEDF}"/>
                </a:ext>
              </a:extLst>
            </p:cNvPr>
            <p:cNvSpPr/>
            <p:nvPr/>
          </p:nvSpPr>
          <p:spPr>
            <a:xfrm>
              <a:off x="1535976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4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5F267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D2FE5B55-A6C7-8FF9-033F-26C35A4A6242}"/>
                </a:ext>
              </a:extLst>
            </p:cNvPr>
            <p:cNvSpPr/>
            <p:nvPr/>
          </p:nvSpPr>
          <p:spPr>
            <a:xfrm>
              <a:off x="3071952" y="3348469"/>
              <a:ext cx="1536065" cy="107950"/>
            </a:xfrm>
            <a:custGeom>
              <a:avLst/>
              <a:gdLst/>
              <a:ahLst/>
              <a:cxnLst/>
              <a:rect l="l" t="t" r="r" b="b"/>
              <a:pathLst>
                <a:path w="1536064" h="107950">
                  <a:moveTo>
                    <a:pt x="1535976" y="0"/>
                  </a:moveTo>
                  <a:lnTo>
                    <a:pt x="0" y="0"/>
                  </a:lnTo>
                  <a:lnTo>
                    <a:pt x="0" y="107530"/>
                  </a:lnTo>
                  <a:lnTo>
                    <a:pt x="1535976" y="10753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E57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0">
            <a:extLst>
              <a:ext uri="{FF2B5EF4-FFF2-40B4-BE49-F238E27FC236}">
                <a16:creationId xmlns:a16="http://schemas.microsoft.com/office/drawing/2014/main" id="{637CD3EE-43D8-8FBE-7CC8-E231695CAF0F}"/>
              </a:ext>
            </a:extLst>
          </p:cNvPr>
          <p:cNvSpPr txBox="1"/>
          <p:nvPr/>
        </p:nvSpPr>
        <p:spPr>
          <a:xfrm>
            <a:off x="2569499" y="3355262"/>
            <a:ext cx="1063437" cy="865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lang="en-US" sz="500" spc="-5" dirty="0">
                <a:solidFill>
                  <a:srgbClr val="FFFFFF"/>
                </a:solidFill>
                <a:latin typeface="Arial"/>
                <a:cs typeface="Arial"/>
              </a:rPr>
              <a:t>Tianyi Xiang Research Project</a:t>
            </a:r>
            <a:endParaRPr sz="500" dirty="0">
              <a:latin typeface="Arial"/>
              <a:cs typeface="Arial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23FE8015-6EE4-0630-C0BD-FF29CFC0A6FE}"/>
              </a:ext>
            </a:extLst>
          </p:cNvPr>
          <p:cNvSpPr txBox="1">
            <a:spLocks/>
          </p:cNvSpPr>
          <p:nvPr/>
        </p:nvSpPr>
        <p:spPr>
          <a:xfrm>
            <a:off x="4810221" y="3359893"/>
            <a:ext cx="1001161" cy="865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75"/>
              </a:spcBef>
              <a:tabLst>
                <a:tab pos="556212" algn="l"/>
              </a:tabLst>
            </a:pPr>
            <a:r>
              <a:rPr lang="en-US" spc="-5"/>
              <a:t>oct</a:t>
            </a:r>
            <a:r>
              <a:rPr lang="en-US"/>
              <a:t> </a:t>
            </a:r>
            <a:r>
              <a:rPr lang="en-US" spc="-5"/>
              <a:t>23,</a:t>
            </a:r>
            <a:r>
              <a:rPr lang="en-US" spc="5"/>
              <a:t> </a:t>
            </a:r>
            <a:r>
              <a:rPr lang="en-US" spc="-5"/>
              <a:t>2023	</a:t>
            </a:r>
            <a:r>
              <a:rPr lang="en-US" altLang="zh-CN" spc="-5"/>
              <a:t>5 /</a:t>
            </a:r>
            <a:r>
              <a:rPr lang="en-US" altLang="zh-CN" spc="-40"/>
              <a:t> </a:t>
            </a:r>
            <a:r>
              <a:rPr lang="en-US" altLang="zh-CN" spc="-5"/>
              <a:t>15</a:t>
            </a:r>
            <a:endParaRPr lang="en-US" spc="-5" dirty="0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59E7AB72-B7A6-E5A3-97E0-A78BC7649216}"/>
              </a:ext>
            </a:extLst>
          </p:cNvPr>
          <p:cNvSpPr txBox="1"/>
          <p:nvPr/>
        </p:nvSpPr>
        <p:spPr>
          <a:xfrm>
            <a:off x="715119" y="3349928"/>
            <a:ext cx="1063437" cy="865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lang="en-US" sz="500" spc="-5" dirty="0">
                <a:solidFill>
                  <a:srgbClr val="FFFFFF"/>
                </a:solidFill>
                <a:latin typeface="Arial"/>
                <a:cs typeface="Arial"/>
              </a:rPr>
              <a:t>Tianyi7976@gmail.com</a:t>
            </a:r>
            <a:endParaRPr sz="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6303932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1">
            <a:extLst>
              <a:ext uri="{FF2B5EF4-FFF2-40B4-BE49-F238E27FC236}">
                <a16:creationId xmlns:a16="http://schemas.microsoft.com/office/drawing/2014/main" id="{AF03E95D-D476-DBE2-7518-C0D5B6E7B86E}"/>
              </a:ext>
            </a:extLst>
          </p:cNvPr>
          <p:cNvSpPr txBox="1"/>
          <p:nvPr/>
        </p:nvSpPr>
        <p:spPr>
          <a:xfrm>
            <a:off x="387903" y="58170"/>
            <a:ext cx="1722745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1400" spc="-25" dirty="0">
                <a:solidFill>
                  <a:srgbClr val="000544"/>
                </a:solidFill>
                <a:latin typeface="Arial"/>
                <a:cs typeface="Arial"/>
              </a:rPr>
              <a:t>1. 5 Tire’s model</a:t>
            </a:r>
            <a:endParaRPr lang="en-US" altLang="zh-CN" sz="1400" b="1" spc="-2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spcBef>
                <a:spcPts val="135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D0C9CA1E-5FE4-749C-B141-D1414BC9FA2C}"/>
              </a:ext>
            </a:extLst>
          </p:cNvPr>
          <p:cNvSpPr txBox="1"/>
          <p:nvPr/>
        </p:nvSpPr>
        <p:spPr>
          <a:xfrm>
            <a:off x="1439397" y="1063313"/>
            <a:ext cx="2410460" cy="378950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515"/>
              </a:spcBef>
            </a:pPr>
            <a:r>
              <a:rPr lang="en-US" sz="1200" b="1" spc="-15" dirty="0">
                <a:solidFill>
                  <a:srgbClr val="FFFFFF"/>
                </a:solidFill>
                <a:latin typeface="Arial"/>
                <a:cs typeface="Arial"/>
              </a:rPr>
              <a:t>Magic model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43" name="object 15">
            <a:extLst>
              <a:ext uri="{FF2B5EF4-FFF2-40B4-BE49-F238E27FC236}">
                <a16:creationId xmlns:a16="http://schemas.microsoft.com/office/drawing/2014/main" id="{A722F73B-40BA-F32B-7D28-CD788FF1666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7653" y="1005991"/>
            <a:ext cx="151193" cy="19046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CE651737-693A-3439-DFF0-B0B0782BB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949" y="1354900"/>
            <a:ext cx="1474753" cy="1334491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6201F92-422A-446F-0E5E-1C3DBE67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" t="1" r="-1" b="4113"/>
          <a:stretch/>
        </p:blipFill>
        <p:spPr>
          <a:xfrm>
            <a:off x="605825" y="1459245"/>
            <a:ext cx="1117938" cy="31213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4851454-C841-FA68-A026-99110EA9A8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20" t="86927" r="15057" b="-452"/>
          <a:stretch/>
        </p:blipFill>
        <p:spPr>
          <a:xfrm>
            <a:off x="2428540" y="1065826"/>
            <a:ext cx="1428846" cy="22923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4D88A11-9ACD-8954-1151-C5EBCFF7B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70" y="1847182"/>
            <a:ext cx="1270734" cy="116455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91559BD-7047-4034-3D90-482A6ED63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2944" y="701422"/>
            <a:ext cx="1966457" cy="1717802"/>
          </a:xfrm>
          <a:prstGeom prst="rect">
            <a:avLst/>
          </a:prstGeom>
        </p:spPr>
      </p:pic>
      <p:sp>
        <p:nvSpPr>
          <p:cNvPr id="46" name="object 8">
            <a:extLst>
              <a:ext uri="{FF2B5EF4-FFF2-40B4-BE49-F238E27FC236}">
                <a16:creationId xmlns:a16="http://schemas.microsoft.com/office/drawing/2014/main" id="{2E3BAA16-F1FC-6FE5-94DA-4AAE0584E7A0}"/>
              </a:ext>
            </a:extLst>
          </p:cNvPr>
          <p:cNvSpPr txBox="1"/>
          <p:nvPr/>
        </p:nvSpPr>
        <p:spPr>
          <a:xfrm>
            <a:off x="3891260" y="2407434"/>
            <a:ext cx="2092222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/>
              <a:t>Fig.</a:t>
            </a:r>
            <a:r>
              <a:rPr lang="en-US" sz="800" dirty="0"/>
              <a:t>3</a:t>
            </a:r>
            <a:r>
              <a:rPr sz="800" dirty="0"/>
              <a:t> </a:t>
            </a:r>
            <a:r>
              <a:rPr lang="en-US" sz="800" dirty="0"/>
              <a:t>dynamic motor response when current </a:t>
            </a:r>
            <a:r>
              <a:rPr lang="en-US" sz="800" dirty="0" err="1"/>
              <a:t>i</a:t>
            </a:r>
            <a:r>
              <a:rPr lang="en-US" sz="800" dirty="0"/>
              <a:t>=5A</a:t>
            </a:r>
            <a:endParaRPr sz="8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8A56C06-14F9-2591-2517-0B04BA81FD3A}"/>
              </a:ext>
            </a:extLst>
          </p:cNvPr>
          <p:cNvSpPr/>
          <p:nvPr/>
        </p:nvSpPr>
        <p:spPr>
          <a:xfrm>
            <a:off x="2187285" y="434976"/>
            <a:ext cx="3853242" cy="25908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CE62A08-D6F6-D3DC-F58C-6E85F377ABA4}"/>
              </a:ext>
            </a:extLst>
          </p:cNvPr>
          <p:cNvSpPr/>
          <p:nvPr/>
        </p:nvSpPr>
        <p:spPr>
          <a:xfrm>
            <a:off x="260957" y="968375"/>
            <a:ext cx="1793756" cy="226398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EC4E47F-7761-7DE6-03CC-24327607EA85}"/>
                  </a:ext>
                </a:extLst>
              </p:cNvPr>
              <p:cNvSpPr/>
              <p:nvPr/>
            </p:nvSpPr>
            <p:spPr>
              <a:xfrm>
                <a:off x="354248" y="434921"/>
                <a:ext cx="1607156" cy="396236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bg1"/>
                    </a:solidFill>
                  </a:rPr>
                  <a:t>Approximate Conclusion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&gt;0.2175</m:t>
                      </m:r>
                      <m:r>
                        <a:rPr lang="en-US" altLang="zh-CN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EC4E47F-7761-7DE6-03CC-24327607E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48" y="434921"/>
                <a:ext cx="1607156" cy="3962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D165BD61-CF13-86F2-DF35-95284E8C81C8}"/>
              </a:ext>
            </a:extLst>
          </p:cNvPr>
          <p:cNvSpPr txBox="1"/>
          <p:nvPr/>
        </p:nvSpPr>
        <p:spPr>
          <a:xfrm>
            <a:off x="434914" y="1131852"/>
            <a:ext cx="13770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0" i="0" dirty="0">
                <a:solidFill>
                  <a:srgbClr val="2A2B2E"/>
                </a:solidFill>
                <a:effectLst/>
                <a:latin typeface="PingFang SC"/>
              </a:rPr>
              <a:t>Vehicle loading</a:t>
            </a:r>
          </a:p>
          <a:p>
            <a:pPr algn="ctr"/>
            <a:r>
              <a:rPr lang="en-US" altLang="zh-CN" sz="1000" b="0" i="0" dirty="0">
                <a:solidFill>
                  <a:srgbClr val="2A2B2E"/>
                </a:solidFill>
                <a:effectLst/>
                <a:latin typeface="PingFang SC"/>
              </a:rPr>
              <a:t>analysis</a:t>
            </a:r>
          </a:p>
          <a:p>
            <a:br>
              <a:rPr lang="en-US" altLang="zh-CN" b="0" i="0" dirty="0">
                <a:solidFill>
                  <a:srgbClr val="939599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A03F3E2-0123-0501-1586-60062B933AC4}"/>
              </a:ext>
            </a:extLst>
          </p:cNvPr>
          <p:cNvSpPr txBox="1"/>
          <p:nvPr/>
        </p:nvSpPr>
        <p:spPr>
          <a:xfrm>
            <a:off x="2462195" y="655466"/>
            <a:ext cx="13770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0" i="0" dirty="0">
                <a:solidFill>
                  <a:srgbClr val="2A2B2E"/>
                </a:solidFill>
                <a:effectLst/>
                <a:latin typeface="PingFang SC"/>
              </a:rPr>
              <a:t>Dynamic response of DC AGV motor</a:t>
            </a:r>
          </a:p>
          <a:p>
            <a:br>
              <a:rPr lang="en-US" altLang="zh-CN" b="0" i="0" dirty="0">
                <a:solidFill>
                  <a:srgbClr val="939599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542150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61440DC-01E5-75F6-2828-B4D7CB91071B}"/>
              </a:ext>
            </a:extLst>
          </p:cNvPr>
          <p:cNvGrpSpPr/>
          <p:nvPr/>
        </p:nvGrpSpPr>
        <p:grpSpPr>
          <a:xfrm>
            <a:off x="63373" y="185094"/>
            <a:ext cx="6089777" cy="2993081"/>
            <a:chOff x="857230" y="320354"/>
            <a:chExt cx="4693393" cy="232442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C0EB3A7-8A08-8823-2F4C-03C3BFF5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0110" y="1439334"/>
              <a:ext cx="1514858" cy="1205441"/>
            </a:xfrm>
            <a:prstGeom prst="rect">
              <a:avLst/>
            </a:prstGeom>
          </p:spPr>
        </p:pic>
        <p:sp>
          <p:nvSpPr>
            <p:cNvPr id="3" name="文本占位符 5">
              <a:extLst>
                <a:ext uri="{FF2B5EF4-FFF2-40B4-BE49-F238E27FC236}">
                  <a16:creationId xmlns:a16="http://schemas.microsoft.com/office/drawing/2014/main" id="{A78ADDE3-83A8-BF94-161E-E8DC255BC645}"/>
                </a:ext>
              </a:extLst>
            </p:cNvPr>
            <p:cNvSpPr txBox="1">
              <a:spLocks/>
            </p:cNvSpPr>
            <p:nvPr/>
          </p:nvSpPr>
          <p:spPr>
            <a:xfrm>
              <a:off x="1027649" y="320354"/>
              <a:ext cx="1250852" cy="242019"/>
            </a:xfrm>
            <a:prstGeom prst="rect">
              <a:avLst/>
            </a:prstGeom>
          </p:spPr>
          <p:txBody>
            <a:bodyPr/>
            <a:lstStyle>
              <a:lvl1pPr marL="0">
                <a:defRPr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00" u="sng" kern="0" dirty="0">
                  <a:solidFill>
                    <a:sysClr val="windowText" lastClr="000000"/>
                  </a:solidFill>
                </a:rPr>
                <a:t>Continuous tracking</a:t>
              </a:r>
              <a:endParaRPr lang="zh-CN" altLang="en-US" sz="1000" u="sng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文本占位符 6">
              <a:extLst>
                <a:ext uri="{FF2B5EF4-FFF2-40B4-BE49-F238E27FC236}">
                  <a16:creationId xmlns:a16="http://schemas.microsoft.com/office/drawing/2014/main" id="{055E2F5A-B630-BE51-D305-8FB25C373BA1}"/>
                </a:ext>
              </a:extLst>
            </p:cNvPr>
            <p:cNvSpPr txBox="1">
              <a:spLocks/>
            </p:cNvSpPr>
            <p:nvPr/>
          </p:nvSpPr>
          <p:spPr>
            <a:xfrm>
              <a:off x="2667109" y="334597"/>
              <a:ext cx="1250852" cy="2327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>
                <a:defRPr sz="1000" kern="0">
                  <a:solidFill>
                    <a:sysClr val="windowText" lastClr="000000"/>
                  </a:solidFill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u="sng" dirty="0"/>
                <a:t>Steer at corner</a:t>
              </a:r>
              <a:endParaRPr lang="zh-CN" altLang="en-US" u="sng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B941A06-E1D9-ABC5-846F-0AA45C454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93" r="56547"/>
            <a:stretch/>
          </p:blipFill>
          <p:spPr>
            <a:xfrm>
              <a:off x="857231" y="570051"/>
              <a:ext cx="1212202" cy="87208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B4127BC-0EE0-A9D4-C2C6-BA54F7B9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0542" y="565821"/>
              <a:ext cx="1280148" cy="86623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B2C1E65-308E-D009-9448-58D529A0D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4878" y="559557"/>
              <a:ext cx="1016024" cy="879776"/>
            </a:xfrm>
            <a:prstGeom prst="rect">
              <a:avLst/>
            </a:prstGeom>
          </p:spPr>
        </p:pic>
        <p:sp>
          <p:nvSpPr>
            <p:cNvPr id="8" name="文本占位符 6">
              <a:extLst>
                <a:ext uri="{FF2B5EF4-FFF2-40B4-BE49-F238E27FC236}">
                  <a16:creationId xmlns:a16="http://schemas.microsoft.com/office/drawing/2014/main" id="{1E045933-B659-F52A-0637-76710B37F33D}"/>
                </a:ext>
              </a:extLst>
            </p:cNvPr>
            <p:cNvSpPr txBox="1">
              <a:spLocks/>
            </p:cNvSpPr>
            <p:nvPr/>
          </p:nvSpPr>
          <p:spPr>
            <a:xfrm>
              <a:off x="3883188" y="336881"/>
              <a:ext cx="1667435" cy="228189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>
                <a:defRPr sz="1000" kern="0">
                  <a:solidFill>
                    <a:sysClr val="windowText" lastClr="000000"/>
                  </a:solidFill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u="sng" dirty="0"/>
                <a:t>Refresh at U-shaped corner </a:t>
              </a:r>
              <a:endParaRPr lang="zh-CN" altLang="en-US" u="sng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D214828-9E0E-4AAC-BECE-A35988710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8466"/>
            <a:stretch/>
          </p:blipFill>
          <p:spPr>
            <a:xfrm>
              <a:off x="857230" y="1432053"/>
              <a:ext cx="1457345" cy="121272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289A851-53D9-B17F-4401-18B8F304E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04968" y="1432053"/>
              <a:ext cx="1511451" cy="1212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31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B9080A-3A2F-E5F9-965C-79FBFCF9F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23975" y="362931"/>
            <a:ext cx="3992673" cy="2819400"/>
          </a:xfrm>
          <a:prstGeom prst="rect">
            <a:avLst/>
          </a:prstGeom>
        </p:spPr>
      </p:pic>
      <p:sp>
        <p:nvSpPr>
          <p:cNvPr id="4" name="object 21">
            <a:extLst>
              <a:ext uri="{FF2B5EF4-FFF2-40B4-BE49-F238E27FC236}">
                <a16:creationId xmlns:a16="http://schemas.microsoft.com/office/drawing/2014/main" id="{8AD16DB3-ACCE-1187-AF8A-D00E1317E512}"/>
              </a:ext>
            </a:extLst>
          </p:cNvPr>
          <p:cNvSpPr txBox="1"/>
          <p:nvPr/>
        </p:nvSpPr>
        <p:spPr>
          <a:xfrm>
            <a:off x="333375" y="130175"/>
            <a:ext cx="172274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1400" spc="-25" dirty="0">
                <a:solidFill>
                  <a:srgbClr val="000544"/>
                </a:solidFill>
                <a:latin typeface="Arial"/>
                <a:cs typeface="Arial"/>
              </a:rPr>
              <a:t>1. 6 Honor</a:t>
            </a:r>
            <a:endParaRPr lang="en-US" altLang="zh-CN" sz="1400" b="1" spc="-2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48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63020361-9076-03A7-5A7F-8359C9637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48" t="21980" r="7331" b="4885"/>
          <a:stretch/>
        </p:blipFill>
        <p:spPr>
          <a:xfrm>
            <a:off x="3070319" y="570263"/>
            <a:ext cx="2359919" cy="1280662"/>
          </a:xfrm>
          <a:prstGeom prst="rect">
            <a:avLst/>
          </a:prstGeom>
        </p:spPr>
      </p:pic>
      <p:sp>
        <p:nvSpPr>
          <p:cNvPr id="32" name="object 6">
            <a:extLst>
              <a:ext uri="{FF2B5EF4-FFF2-40B4-BE49-F238E27FC236}">
                <a16:creationId xmlns:a16="http://schemas.microsoft.com/office/drawing/2014/main" id="{C488ECA0-4DE2-327B-495B-3FE727B4CCB3}"/>
              </a:ext>
            </a:extLst>
          </p:cNvPr>
          <p:cNvSpPr txBox="1">
            <a:spLocks/>
          </p:cNvSpPr>
          <p:nvPr/>
        </p:nvSpPr>
        <p:spPr>
          <a:xfrm>
            <a:off x="318259" y="210251"/>
            <a:ext cx="216494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1.1 </a:t>
            </a:r>
            <a:r>
              <a:rPr lang="en-US" sz="1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Project</a:t>
            </a:r>
            <a:r>
              <a:rPr lang="en-US" sz="1400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Structure</a:t>
            </a:r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E14E0EA5-A491-4E5D-D6EE-A891C35B185A}"/>
              </a:ext>
            </a:extLst>
          </p:cNvPr>
          <p:cNvSpPr txBox="1"/>
          <p:nvPr/>
        </p:nvSpPr>
        <p:spPr>
          <a:xfrm>
            <a:off x="318259" y="661868"/>
            <a:ext cx="2005768" cy="1019510"/>
          </a:xfrm>
          <a:prstGeom prst="rect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3810" rIns="0" bIns="0" rtlCol="0">
            <a:spAutoFit/>
          </a:bodyPr>
          <a:lstStyle/>
          <a:p>
            <a:pPr marL="90805">
              <a:tabLst>
                <a:tab pos="376555" algn="l"/>
                <a:tab pos="377190" algn="l"/>
              </a:tabLst>
            </a:pPr>
            <a:endParaRPr lang="en-US" altLang="zh-CN" sz="1000" dirty="0">
              <a:latin typeface="Times New Roman"/>
              <a:cs typeface="Times New Roman"/>
            </a:endParaRPr>
          </a:p>
          <a:p>
            <a:pPr marL="262255" indent="-171450">
              <a:buFont typeface="Arial" panose="020B0604020202020204" pitchFamily="34" charset="0"/>
              <a:buChar char="•"/>
              <a:tabLst>
                <a:tab pos="376555" algn="l"/>
                <a:tab pos="377190" algn="l"/>
              </a:tabLst>
            </a:pPr>
            <a:r>
              <a:rPr lang="en-US" altLang="zh-CN" sz="800" dirty="0"/>
              <a:t>2022 ABB Smart Innovation Competition</a:t>
            </a:r>
          </a:p>
          <a:p>
            <a:pPr marL="262255" indent="-171450">
              <a:buFont typeface="Arial" panose="020B0604020202020204" pitchFamily="34" charset="0"/>
              <a:buChar char="•"/>
              <a:tabLst>
                <a:tab pos="376555" algn="l"/>
                <a:tab pos="377190" algn="l"/>
              </a:tabLst>
            </a:pPr>
            <a:r>
              <a:rPr sz="800" spc="-5" dirty="0">
                <a:solidFill>
                  <a:srgbClr val="041E42"/>
                </a:solidFill>
                <a:latin typeface="Arial"/>
                <a:cs typeface="Arial"/>
              </a:rPr>
              <a:t>Incorporate</a:t>
            </a:r>
            <a:r>
              <a:rPr lang="en-US" sz="800" spc="-5" dirty="0">
                <a:solidFill>
                  <a:srgbClr val="041E42"/>
                </a:solidFill>
                <a:latin typeface="Arial"/>
                <a:cs typeface="Arial"/>
              </a:rPr>
              <a:t> and design</a:t>
            </a:r>
            <a:r>
              <a:rPr sz="800" spc="-5" dirty="0">
                <a:solidFill>
                  <a:srgbClr val="041E42"/>
                </a:solidFill>
                <a:latin typeface="Arial"/>
                <a:cs typeface="Arial"/>
              </a:rPr>
              <a:t> both the</a:t>
            </a:r>
            <a:r>
              <a:rPr lang="en-US" sz="800" spc="-5" dirty="0">
                <a:solidFill>
                  <a:srgbClr val="041E42"/>
                </a:solidFill>
                <a:latin typeface="Arial"/>
                <a:cs typeface="Arial"/>
              </a:rPr>
              <a:t> </a:t>
            </a:r>
            <a:r>
              <a:rPr lang="en-US" sz="800" spc="-5" dirty="0">
                <a:solidFill>
                  <a:srgbClr val="FF0000"/>
                </a:solidFill>
                <a:latin typeface="Arial"/>
                <a:cs typeface="Arial"/>
              </a:rPr>
              <a:t>control algorithm </a:t>
            </a:r>
            <a:r>
              <a:rPr lang="en-US" sz="800" spc="-5" dirty="0">
                <a:solidFill>
                  <a:srgbClr val="041E42"/>
                </a:solidFill>
                <a:latin typeface="Arial"/>
                <a:cs typeface="Arial"/>
              </a:rPr>
              <a:t>and </a:t>
            </a:r>
            <a:r>
              <a:rPr sz="800" spc="-5" dirty="0">
                <a:solidFill>
                  <a:srgbClr val="FF0000"/>
                </a:solidFill>
                <a:latin typeface="Arial"/>
                <a:cs typeface="Arial"/>
              </a:rPr>
              <a:t>racing line optimization </a:t>
            </a:r>
            <a:r>
              <a:rPr lang="en-US" sz="800" spc="-5" dirty="0">
                <a:solidFill>
                  <a:schemeClr val="tx1"/>
                </a:solidFill>
                <a:latin typeface="Arial"/>
                <a:cs typeface="Arial"/>
              </a:rPr>
              <a:t>of an Automated Guided Vehicle (</a:t>
            </a:r>
            <a:r>
              <a:rPr lang="en-US" sz="800" spc="-5" dirty="0">
                <a:solidFill>
                  <a:srgbClr val="FF0000"/>
                </a:solidFill>
                <a:latin typeface="Arial"/>
                <a:cs typeface="Arial"/>
              </a:rPr>
              <a:t>AGV) </a:t>
            </a:r>
            <a:r>
              <a:rPr lang="en-US" sz="800" spc="-5" dirty="0">
                <a:solidFill>
                  <a:schemeClr val="tx1"/>
                </a:solidFill>
                <a:latin typeface="Arial"/>
                <a:cs typeface="Arial"/>
              </a:rPr>
              <a:t>controlled by PLC</a:t>
            </a:r>
          </a:p>
          <a:p>
            <a:pPr marL="262255" indent="-171450">
              <a:buFont typeface="Arial" panose="020B0604020202020204" pitchFamily="34" charset="0"/>
              <a:buChar char="•"/>
              <a:tabLst>
                <a:tab pos="376555" algn="l"/>
                <a:tab pos="377190" algn="l"/>
              </a:tabLst>
            </a:pPr>
            <a:r>
              <a:rPr lang="en-US" altLang="zh-CN" sz="800" dirty="0">
                <a:latin typeface="Arial"/>
                <a:cs typeface="Arial"/>
              </a:rPr>
              <a:t>Analyze the </a:t>
            </a:r>
            <a:r>
              <a:rPr lang="en-US" altLang="zh-CN" sz="800" dirty="0">
                <a:solidFill>
                  <a:srgbClr val="FF0000"/>
                </a:solidFill>
                <a:latin typeface="Arial"/>
                <a:cs typeface="Arial"/>
              </a:rPr>
              <a:t>friction</a:t>
            </a:r>
            <a:r>
              <a:rPr lang="en-US" altLang="zh-CN" sz="800" dirty="0">
                <a:latin typeface="Arial"/>
                <a:cs typeface="Arial"/>
              </a:rPr>
              <a:t> range</a:t>
            </a:r>
          </a:p>
          <a:p>
            <a:pPr marL="90805">
              <a:tabLst>
                <a:tab pos="376555" algn="l"/>
                <a:tab pos="377190" algn="l"/>
              </a:tabLst>
            </a:pPr>
            <a:endParaRPr sz="800" dirty="0">
              <a:latin typeface="Arial"/>
              <a:cs typeface="Arial"/>
            </a:endParaRPr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D48306BA-6333-23FE-9E2D-1D0EFC767C25}"/>
              </a:ext>
            </a:extLst>
          </p:cNvPr>
          <p:cNvSpPr txBox="1"/>
          <p:nvPr/>
        </p:nvSpPr>
        <p:spPr>
          <a:xfrm>
            <a:off x="876218" y="2169655"/>
            <a:ext cx="1336354" cy="374461"/>
          </a:xfrm>
          <a:prstGeom prst="rect">
            <a:avLst/>
          </a:prstGeom>
          <a:solidFill>
            <a:srgbClr val="002060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800" b="1" spc="-20" dirty="0">
                <a:solidFill>
                  <a:srgbClr val="FFFFFF"/>
                </a:solidFill>
                <a:latin typeface="Arial"/>
                <a:cs typeface="Arial"/>
              </a:rPr>
              <a:t>Control algorithm</a:t>
            </a:r>
          </a:p>
          <a:p>
            <a:pPr marL="224154">
              <a:lnSpc>
                <a:spcPct val="100000"/>
              </a:lnSpc>
            </a:pPr>
            <a:endParaRPr lang="en-US" sz="800" dirty="0">
              <a:latin typeface="Arial"/>
              <a:cs typeface="Arial"/>
            </a:endParaRPr>
          </a:p>
        </p:txBody>
      </p:sp>
      <p:sp>
        <p:nvSpPr>
          <p:cNvPr id="62" name="object 13">
            <a:extLst>
              <a:ext uri="{FF2B5EF4-FFF2-40B4-BE49-F238E27FC236}">
                <a16:creationId xmlns:a16="http://schemas.microsoft.com/office/drawing/2014/main" id="{7CFB0477-8AAB-7AC2-51BE-9AFD4CEB946A}"/>
              </a:ext>
            </a:extLst>
          </p:cNvPr>
          <p:cNvSpPr/>
          <p:nvPr/>
        </p:nvSpPr>
        <p:spPr>
          <a:xfrm rot="16200000">
            <a:off x="2499115" y="2381413"/>
            <a:ext cx="181147" cy="403936"/>
          </a:xfrm>
          <a:custGeom>
            <a:avLst/>
            <a:gdLst/>
            <a:ahLst/>
            <a:cxnLst/>
            <a:rect l="l" t="t" r="r" b="b"/>
            <a:pathLst>
              <a:path w="257175" h="400050">
                <a:moveTo>
                  <a:pt x="192651" y="0"/>
                </a:moveTo>
                <a:lnTo>
                  <a:pt x="64217" y="0"/>
                </a:lnTo>
                <a:lnTo>
                  <a:pt x="64217" y="271476"/>
                </a:lnTo>
                <a:lnTo>
                  <a:pt x="0" y="271476"/>
                </a:lnTo>
                <a:lnTo>
                  <a:pt x="128435" y="399910"/>
                </a:lnTo>
                <a:lnTo>
                  <a:pt x="256868" y="271476"/>
                </a:lnTo>
                <a:lnTo>
                  <a:pt x="192651" y="271476"/>
                </a:lnTo>
                <a:lnTo>
                  <a:pt x="192651" y="0"/>
                </a:lnTo>
                <a:close/>
              </a:path>
            </a:pathLst>
          </a:cu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63" name="object 4">
            <a:extLst>
              <a:ext uri="{FF2B5EF4-FFF2-40B4-BE49-F238E27FC236}">
                <a16:creationId xmlns:a16="http://schemas.microsoft.com/office/drawing/2014/main" id="{9047CB9E-0FE1-4FF9-8604-4498F81F6AA0}"/>
              </a:ext>
            </a:extLst>
          </p:cNvPr>
          <p:cNvSpPr txBox="1"/>
          <p:nvPr/>
        </p:nvSpPr>
        <p:spPr>
          <a:xfrm>
            <a:off x="876218" y="2664138"/>
            <a:ext cx="1336355" cy="374461"/>
          </a:xfrm>
          <a:prstGeom prst="rect">
            <a:avLst/>
          </a:prstGeom>
          <a:solidFill>
            <a:srgbClr val="002060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lang="zh-CN" altLang="en-US" sz="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800" b="1" spc="-20" dirty="0">
                <a:solidFill>
                  <a:srgbClr val="FFFFFF"/>
                </a:solidFill>
                <a:latin typeface="Arial"/>
                <a:cs typeface="Arial"/>
              </a:rPr>
              <a:t>Racing line optimization</a:t>
            </a:r>
          </a:p>
          <a:p>
            <a:pPr marL="224154">
              <a:lnSpc>
                <a:spcPct val="100000"/>
              </a:lnSpc>
            </a:pPr>
            <a:endParaRPr lang="en-US" sz="800" dirty="0">
              <a:latin typeface="Arial"/>
              <a:cs typeface="Arial"/>
            </a:endParaRPr>
          </a:p>
        </p:txBody>
      </p:sp>
      <p:sp>
        <p:nvSpPr>
          <p:cNvPr id="65" name="object 4">
            <a:extLst>
              <a:ext uri="{FF2B5EF4-FFF2-40B4-BE49-F238E27FC236}">
                <a16:creationId xmlns:a16="http://schemas.microsoft.com/office/drawing/2014/main" id="{6264E746-BF77-49C5-01B7-D43C7879662F}"/>
              </a:ext>
            </a:extLst>
          </p:cNvPr>
          <p:cNvSpPr txBox="1"/>
          <p:nvPr/>
        </p:nvSpPr>
        <p:spPr>
          <a:xfrm>
            <a:off x="4796756" y="2334595"/>
            <a:ext cx="995070" cy="497572"/>
          </a:xfrm>
          <a:prstGeom prst="rect">
            <a:avLst/>
          </a:prstGeom>
          <a:solidFill>
            <a:srgbClr val="002060">
              <a:alpha val="34000"/>
            </a:srgbClr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224154">
              <a:lnSpc>
                <a:spcPct val="100000"/>
              </a:lnSpc>
            </a:pPr>
            <a:r>
              <a:rPr lang="en-US" sz="800" b="1" spc="-20" dirty="0">
                <a:solidFill>
                  <a:srgbClr val="FFFFFF"/>
                </a:solidFill>
                <a:latin typeface="Arial"/>
                <a:cs typeface="Arial"/>
              </a:rPr>
              <a:t>Tire’s model</a:t>
            </a:r>
          </a:p>
          <a:p>
            <a:pPr marL="224154">
              <a:lnSpc>
                <a:spcPct val="100000"/>
              </a:lnSpc>
            </a:pPr>
            <a:r>
              <a:rPr lang="en-US" sz="800" b="1" spc="-20" dirty="0">
                <a:solidFill>
                  <a:srgbClr val="FFFFFF"/>
                </a:solidFill>
                <a:latin typeface="Arial"/>
                <a:cs typeface="Arial"/>
              </a:rPr>
              <a:t>(with ground)</a:t>
            </a:r>
          </a:p>
          <a:p>
            <a:pPr marL="224154">
              <a:lnSpc>
                <a:spcPct val="100000"/>
              </a:lnSpc>
            </a:pPr>
            <a:endParaRPr lang="en-US" sz="800" b="1" spc="-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7734FB5-A77D-D8E9-7005-1CFE96355D79}"/>
              </a:ext>
            </a:extLst>
          </p:cNvPr>
          <p:cNvCxnSpPr>
            <a:cxnSpLocks/>
          </p:cNvCxnSpPr>
          <p:nvPr/>
        </p:nvCxnSpPr>
        <p:spPr>
          <a:xfrm flipV="1">
            <a:off x="2299484" y="1298988"/>
            <a:ext cx="984344" cy="6647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C22EB30-8BD4-3272-A83A-C677F2E0A8B8}"/>
              </a:ext>
            </a:extLst>
          </p:cNvPr>
          <p:cNvCxnSpPr>
            <a:cxnSpLocks/>
          </p:cNvCxnSpPr>
          <p:nvPr/>
        </p:nvCxnSpPr>
        <p:spPr>
          <a:xfrm flipV="1">
            <a:off x="3442145" y="1675959"/>
            <a:ext cx="0" cy="359216"/>
          </a:xfrm>
          <a:prstGeom prst="straightConnector1">
            <a:avLst/>
          </a:prstGeom>
          <a:ln w="28575">
            <a:solidFill>
              <a:srgbClr val="596E97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DB239D7-EC39-791B-AFA2-F038410F433A}"/>
              </a:ext>
            </a:extLst>
          </p:cNvPr>
          <p:cNvCxnSpPr>
            <a:cxnSpLocks/>
          </p:cNvCxnSpPr>
          <p:nvPr/>
        </p:nvCxnSpPr>
        <p:spPr>
          <a:xfrm flipH="1" flipV="1">
            <a:off x="4347044" y="1402816"/>
            <a:ext cx="763895" cy="837759"/>
          </a:xfrm>
          <a:prstGeom prst="straightConnector1">
            <a:avLst/>
          </a:prstGeom>
          <a:ln w="28575">
            <a:solidFill>
              <a:srgbClr val="A8B3C9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E642DB2-9A3A-3860-80D1-873CD1412B87}"/>
              </a:ext>
            </a:extLst>
          </p:cNvPr>
          <p:cNvSpPr txBox="1"/>
          <p:nvPr/>
        </p:nvSpPr>
        <p:spPr>
          <a:xfrm>
            <a:off x="-113646" y="2304333"/>
            <a:ext cx="1241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/>
              <a:t>Method </a:t>
            </a:r>
          </a:p>
          <a:p>
            <a:pPr algn="ctr"/>
            <a:r>
              <a:rPr lang="en-US" altLang="zh-CN" sz="1100" b="1" dirty="0"/>
              <a:t>Evolution</a:t>
            </a:r>
            <a:endParaRPr lang="zh-CN" altLang="en-US" sz="1100" b="1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E86FA88B-6AD7-0D4A-54C7-36D1ABFC7611}"/>
              </a:ext>
            </a:extLst>
          </p:cNvPr>
          <p:cNvSpPr/>
          <p:nvPr/>
        </p:nvSpPr>
        <p:spPr>
          <a:xfrm>
            <a:off x="2939714" y="2042949"/>
            <a:ext cx="1126315" cy="306750"/>
          </a:xfrm>
          <a:prstGeom prst="roundRect">
            <a:avLst/>
          </a:prstGeom>
          <a:solidFill>
            <a:srgbClr val="00206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Lap time</a:t>
            </a:r>
            <a:endParaRPr lang="zh-CN" altLang="en-US" sz="12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8660B36-1CCB-64C1-259D-568CDEB58601}"/>
              </a:ext>
            </a:extLst>
          </p:cNvPr>
          <p:cNvSpPr/>
          <p:nvPr/>
        </p:nvSpPr>
        <p:spPr>
          <a:xfrm>
            <a:off x="2939714" y="2415325"/>
            <a:ext cx="1126316" cy="306750"/>
          </a:xfrm>
          <a:prstGeom prst="roundRect">
            <a:avLst/>
          </a:prstGeom>
          <a:solidFill>
            <a:srgbClr val="00206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Energy use</a:t>
            </a:r>
            <a:endParaRPr lang="zh-CN" altLang="en-US" sz="1200" dirty="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EF61B3E5-78E8-0C7F-0007-02CE93347AEB}"/>
              </a:ext>
            </a:extLst>
          </p:cNvPr>
          <p:cNvSpPr/>
          <p:nvPr/>
        </p:nvSpPr>
        <p:spPr>
          <a:xfrm>
            <a:off x="2939714" y="2789786"/>
            <a:ext cx="1126315" cy="306750"/>
          </a:xfrm>
          <a:prstGeom prst="roundRect">
            <a:avLst/>
          </a:prstGeom>
          <a:solidFill>
            <a:srgbClr val="00206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Friction range</a:t>
            </a:r>
            <a:endParaRPr lang="zh-CN" altLang="en-US" sz="1200" dirty="0"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A77293E0-6894-770F-6A4E-9F354043E563}"/>
              </a:ext>
            </a:extLst>
          </p:cNvPr>
          <p:cNvSpPr/>
          <p:nvPr/>
        </p:nvSpPr>
        <p:spPr>
          <a:xfrm rot="5400000">
            <a:off x="4328767" y="2418196"/>
            <a:ext cx="181147" cy="403936"/>
          </a:xfrm>
          <a:custGeom>
            <a:avLst/>
            <a:gdLst/>
            <a:ahLst/>
            <a:cxnLst/>
            <a:rect l="l" t="t" r="r" b="b"/>
            <a:pathLst>
              <a:path w="257175" h="400050">
                <a:moveTo>
                  <a:pt x="192651" y="0"/>
                </a:moveTo>
                <a:lnTo>
                  <a:pt x="64217" y="0"/>
                </a:lnTo>
                <a:lnTo>
                  <a:pt x="64217" y="271476"/>
                </a:lnTo>
                <a:lnTo>
                  <a:pt x="0" y="271476"/>
                </a:lnTo>
                <a:lnTo>
                  <a:pt x="128435" y="399910"/>
                </a:lnTo>
                <a:lnTo>
                  <a:pt x="256868" y="271476"/>
                </a:lnTo>
                <a:lnTo>
                  <a:pt x="192651" y="271476"/>
                </a:lnTo>
                <a:lnTo>
                  <a:pt x="192651" y="0"/>
                </a:lnTo>
                <a:close/>
              </a:path>
            </a:pathLst>
          </a:cu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lIns="0" tIns="0" rIns="0" bIns="0" rtlCol="0"/>
          <a:lstStyle/>
          <a:p>
            <a:endParaRPr sz="800"/>
          </a:p>
        </p:txBody>
      </p:sp>
    </p:spTree>
    <p:extLst>
      <p:ext uri="{BB962C8B-B14F-4D97-AF65-F5344CB8AC3E}">
        <p14:creationId xmlns:p14="http://schemas.microsoft.com/office/powerpoint/2010/main" val="2687031081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6">
            <a:extLst>
              <a:ext uri="{FF2B5EF4-FFF2-40B4-BE49-F238E27FC236}">
                <a16:creationId xmlns:a16="http://schemas.microsoft.com/office/drawing/2014/main" id="{1F55B39E-8855-8DDC-D967-F1F43F8B4CCD}"/>
              </a:ext>
            </a:extLst>
          </p:cNvPr>
          <p:cNvSpPr txBox="1">
            <a:spLocks/>
          </p:cNvSpPr>
          <p:nvPr/>
        </p:nvSpPr>
        <p:spPr>
          <a:xfrm>
            <a:off x="472219" y="142677"/>
            <a:ext cx="216494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1.1 </a:t>
            </a:r>
            <a:r>
              <a:rPr lang="en-US" altLang="zh-CN" sz="1400" b="1" i="0" dirty="0">
                <a:solidFill>
                  <a:srgbClr val="2A2B2E"/>
                </a:solidFill>
                <a:effectLst/>
                <a:latin typeface="PingFang SC"/>
              </a:rPr>
              <a:t>Method Evolution</a:t>
            </a:r>
            <a:endParaRPr lang="en-US" sz="1400" b="1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CE13821-B75C-FDBB-D4C1-5299836A722B}"/>
              </a:ext>
            </a:extLst>
          </p:cNvPr>
          <p:cNvSpPr/>
          <p:nvPr/>
        </p:nvSpPr>
        <p:spPr>
          <a:xfrm>
            <a:off x="456515" y="563178"/>
            <a:ext cx="2636395" cy="573772"/>
          </a:xfrm>
          <a:prstGeom prst="roundRect">
            <a:avLst/>
          </a:prstGeom>
          <a:solidFill>
            <a:srgbClr val="002060">
              <a:alpha val="76000"/>
            </a:srgb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900" b="1" u="sng" dirty="0">
                <a:solidFill>
                  <a:schemeClr val="bg1"/>
                </a:solidFill>
              </a:rPr>
              <a:t>First attempt: LQR + A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Valid: autonomous tuning;  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Weak: implementing, slip at high curvature corner 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C5CE701-C3A5-141A-6541-1D6CCF8B4560}"/>
              </a:ext>
            </a:extLst>
          </p:cNvPr>
          <p:cNvSpPr/>
          <p:nvPr/>
        </p:nvSpPr>
        <p:spPr>
          <a:xfrm>
            <a:off x="3138521" y="567112"/>
            <a:ext cx="2699672" cy="565903"/>
          </a:xfrm>
          <a:prstGeom prst="roundRect">
            <a:avLst/>
          </a:prstGeom>
          <a:solidFill>
            <a:srgbClr val="002060">
              <a:alpha val="76000"/>
            </a:srgb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900" b="1" u="sng" dirty="0">
                <a:solidFill>
                  <a:schemeClr val="bg1"/>
                </a:solidFill>
              </a:rPr>
              <a:t>Second  attempt:  Dual PID + B spline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Valid: high curvature corner;  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Weak: AGV </a:t>
            </a:r>
            <a:r>
              <a:rPr lang="en-US" altLang="zh-CN" sz="900" dirty="0">
                <a:solidFill>
                  <a:srgbClr val="C00000"/>
                </a:solidFill>
              </a:rPr>
              <a:t>shake</a:t>
            </a:r>
            <a:r>
              <a:rPr lang="en-US" altLang="zh-CN" sz="900" dirty="0">
                <a:solidFill>
                  <a:schemeClr val="bg1"/>
                </a:solidFill>
              </a:rPr>
              <a:t>,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PingFang SC"/>
              </a:rPr>
              <a:t>Refresh not in time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FB42361-2082-4A53-267C-6CA5397F9054}"/>
              </a:ext>
            </a:extLst>
          </p:cNvPr>
          <p:cNvSpPr/>
          <p:nvPr/>
        </p:nvSpPr>
        <p:spPr>
          <a:xfrm>
            <a:off x="472219" y="1251586"/>
            <a:ext cx="5336417" cy="512118"/>
          </a:xfrm>
          <a:prstGeom prst="roundRect">
            <a:avLst/>
          </a:prstGeom>
          <a:solidFill>
            <a:srgbClr val="7030A0">
              <a:alpha val="79000"/>
            </a:srgb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000" dirty="0"/>
          </a:p>
          <a:p>
            <a:r>
              <a:rPr lang="en-US" altLang="zh-CN" sz="1100" b="1" i="1" u="sng" dirty="0">
                <a:solidFill>
                  <a:srgbClr val="C00000"/>
                </a:solidFill>
              </a:rPr>
              <a:t>Final version: Dual PID </a:t>
            </a:r>
            <a:r>
              <a:rPr lang="en-US" altLang="zh-CN" sz="1100" dirty="0">
                <a:solidFill>
                  <a:srgbClr val="C00000"/>
                </a:solidFill>
              </a:rPr>
              <a:t>+ </a:t>
            </a:r>
            <a:r>
              <a:rPr lang="en-US" altLang="zh-CN" sz="1100" b="1" i="1" u="sng" dirty="0">
                <a:solidFill>
                  <a:srgbClr val="C00000"/>
                </a:solidFill>
                <a:latin typeface="Söhne"/>
              </a:rPr>
              <a:t>Uniform B-spline</a:t>
            </a:r>
            <a:r>
              <a:rPr lang="en-US" altLang="zh-CN" sz="1100" dirty="0">
                <a:solidFill>
                  <a:srgbClr val="C00000"/>
                </a:solidFill>
                <a:latin typeface="Söhne"/>
              </a:rPr>
              <a:t> + </a:t>
            </a:r>
            <a:r>
              <a:rPr lang="en-US" altLang="zh-CN" sz="1100" b="1" i="1" u="sng" dirty="0">
                <a:solidFill>
                  <a:srgbClr val="C00000"/>
                </a:solidFill>
              </a:rPr>
              <a:t>intelligent visual distance-refresh</a:t>
            </a:r>
          </a:p>
          <a:p>
            <a:r>
              <a:rPr lang="en-US" altLang="zh-CN" sz="1000" kern="0" dirty="0">
                <a:solidFill>
                  <a:schemeClr val="bg1"/>
                </a:solidFill>
              </a:rPr>
              <a:t>Valid: suppressing the inevitable jitter due to PID;</a:t>
            </a:r>
            <a:r>
              <a:rPr lang="zh-CN" altLang="en-US" sz="1000" kern="0" dirty="0">
                <a:solidFill>
                  <a:schemeClr val="bg1"/>
                </a:solidFill>
              </a:rPr>
              <a:t> </a:t>
            </a:r>
            <a:r>
              <a:rPr lang="en-US" altLang="zh-CN" sz="1000" kern="0" dirty="0">
                <a:solidFill>
                  <a:schemeClr val="bg1"/>
                </a:solidFill>
              </a:rPr>
              <a:t>compensate the non-uniform trajectory points</a:t>
            </a:r>
          </a:p>
          <a:p>
            <a:endParaRPr lang="zh-CN" altLang="en-US" sz="1000" dirty="0"/>
          </a:p>
        </p:txBody>
      </p:sp>
      <p:pic>
        <p:nvPicPr>
          <p:cNvPr id="29" name="object 5">
            <a:extLst>
              <a:ext uri="{FF2B5EF4-FFF2-40B4-BE49-F238E27FC236}">
                <a16:creationId xmlns:a16="http://schemas.microsoft.com/office/drawing/2014/main" id="{5B6EC20D-3AAE-99CC-62F0-0694F995E14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0401" y="1865120"/>
            <a:ext cx="1925019" cy="95110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5303CFA-6527-F919-6AC2-3DC78131951B}"/>
              </a:ext>
            </a:extLst>
          </p:cNvPr>
          <p:cNvSpPr txBox="1"/>
          <p:nvPr/>
        </p:nvSpPr>
        <p:spPr>
          <a:xfrm>
            <a:off x="495891" y="1936599"/>
            <a:ext cx="1412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ym typeface="Roboto Condensed"/>
              </a:rPr>
              <a:t>Uniform B-spline Algorithms</a:t>
            </a:r>
            <a:endParaRPr lang="zh-CN" altLang="zh-CN" sz="800" dirty="0"/>
          </a:p>
          <a:p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819EBFE-6CD8-843E-C2A5-DB6FE81D1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45" t="20691"/>
          <a:stretch/>
        </p:blipFill>
        <p:spPr>
          <a:xfrm>
            <a:off x="668154" y="2157727"/>
            <a:ext cx="1029914" cy="54263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F4CADDA9-403F-A40B-C68D-EB3A9691DB43}"/>
              </a:ext>
            </a:extLst>
          </p:cNvPr>
          <p:cNvSpPr/>
          <p:nvPr/>
        </p:nvSpPr>
        <p:spPr>
          <a:xfrm>
            <a:off x="530117" y="1970969"/>
            <a:ext cx="1295400" cy="776719"/>
          </a:xfrm>
          <a:prstGeom prst="rect">
            <a:avLst/>
          </a:prstGeom>
          <a:noFill/>
          <a:ln w="158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CD92532-1968-86DF-06C5-46070B674995}"/>
              </a:ext>
            </a:extLst>
          </p:cNvPr>
          <p:cNvSpPr/>
          <p:nvPr/>
        </p:nvSpPr>
        <p:spPr>
          <a:xfrm>
            <a:off x="2298519" y="2873375"/>
            <a:ext cx="1314459" cy="424435"/>
          </a:xfrm>
          <a:prstGeom prst="rect">
            <a:avLst/>
          </a:prstGeom>
          <a:noFill/>
          <a:ln w="158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Roboto Condensed"/>
              </a:rPr>
              <a:t>Self developed Intelligent target refreshing method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3EE0273-934F-B5AA-E0FA-D0FF02FFC5BD}"/>
              </a:ext>
            </a:extLst>
          </p:cNvPr>
          <p:cNvSpPr/>
          <p:nvPr/>
        </p:nvSpPr>
        <p:spPr>
          <a:xfrm>
            <a:off x="4360304" y="2035175"/>
            <a:ext cx="1341191" cy="635073"/>
          </a:xfrm>
          <a:prstGeom prst="rect">
            <a:avLst/>
          </a:prstGeom>
          <a:noFill/>
          <a:ln w="158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Forward-feedback PID Controlling Algorithm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2A47840-7CA4-BA2F-5959-C0CF2492EBCE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>
          <a:xfrm>
            <a:off x="1177817" y="2747688"/>
            <a:ext cx="1120702" cy="33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7BBAC76-B94F-11C9-F20C-041B21AE0127}"/>
              </a:ext>
            </a:extLst>
          </p:cNvPr>
          <p:cNvCxnSpPr>
            <a:cxnSpLocks/>
            <a:stCxn id="37" idx="3"/>
            <a:endCxn id="38" idx="2"/>
          </p:cNvCxnSpPr>
          <p:nvPr/>
        </p:nvCxnSpPr>
        <p:spPr>
          <a:xfrm flipV="1">
            <a:off x="3612978" y="2670248"/>
            <a:ext cx="1417922" cy="41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F8EB116-79D0-B17E-D2DA-EF685E91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72" y="1502506"/>
            <a:ext cx="2268755" cy="180535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0CCEFBB-F1CE-7BAB-3104-125D4057623B}"/>
              </a:ext>
            </a:extLst>
          </p:cNvPr>
          <p:cNvSpPr txBox="1"/>
          <p:nvPr/>
        </p:nvSpPr>
        <p:spPr>
          <a:xfrm>
            <a:off x="3283379" y="1374839"/>
            <a:ext cx="209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Determine control points by trail and inspection until the optimal result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F8436EA-6BB0-E9EF-4098-E9E7CF4C0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80" y="295563"/>
            <a:ext cx="2155301" cy="1174275"/>
          </a:xfrm>
          <a:prstGeom prst="rect">
            <a:avLst/>
          </a:prstGeom>
        </p:spPr>
      </p:pic>
      <p:sp>
        <p:nvSpPr>
          <p:cNvPr id="31" name="箭头: 下 30">
            <a:extLst>
              <a:ext uri="{FF2B5EF4-FFF2-40B4-BE49-F238E27FC236}">
                <a16:creationId xmlns:a16="http://schemas.microsoft.com/office/drawing/2014/main" id="{4B7DD894-7942-4B95-50C3-B92588DD9A50}"/>
              </a:ext>
            </a:extLst>
          </p:cNvPr>
          <p:cNvSpPr/>
          <p:nvPr/>
        </p:nvSpPr>
        <p:spPr>
          <a:xfrm>
            <a:off x="1463991" y="1460028"/>
            <a:ext cx="446982" cy="40031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15D3FE4-65E0-8999-3875-A6B8EDA18EDF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1884174" y="1544116"/>
            <a:ext cx="1399205" cy="38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36DD9A5-5EFB-8720-F6B6-3F4450E3DC69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1687482" y="1544116"/>
            <a:ext cx="1595897" cy="104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373565C-1830-25EB-CDE3-BC668BED9747}"/>
              </a:ext>
            </a:extLst>
          </p:cNvPr>
          <p:cNvSpPr txBox="1"/>
          <p:nvPr/>
        </p:nvSpPr>
        <p:spPr>
          <a:xfrm>
            <a:off x="3213005" y="798557"/>
            <a:ext cx="21553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Uniform B spline curve, i.e., the distribution of target points in this curve are all equidistant.: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B555D11-BDB5-4E5D-8201-E2A1A0FFE78E}"/>
              </a:ext>
            </a:extLst>
          </p:cNvPr>
          <p:cNvSpPr txBox="1"/>
          <p:nvPr/>
        </p:nvSpPr>
        <p:spPr>
          <a:xfrm>
            <a:off x="2690001" y="395801"/>
            <a:ext cx="300328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0" i="0" dirty="0">
                <a:solidFill>
                  <a:srgbClr val="374151"/>
                </a:solidFill>
                <a:effectLst/>
                <a:latin typeface="Söhne"/>
              </a:rPr>
              <a:t>Transform the calibration curve into a design curve:</a:t>
            </a:r>
            <a:endParaRPr lang="zh-CN" altLang="en-US" sz="1050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104130A-1CF4-A3C7-BADE-F445182C3AE5}"/>
              </a:ext>
            </a:extLst>
          </p:cNvPr>
          <p:cNvSpPr txBox="1"/>
          <p:nvPr/>
        </p:nvSpPr>
        <p:spPr>
          <a:xfrm>
            <a:off x="3168006" y="2763061"/>
            <a:ext cx="2448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Nodes vector is defined as a set of points dividing a curve into equidistant segments.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73C9BE-879B-DB55-54F2-7CDDAC6D7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196" y="2259342"/>
            <a:ext cx="2091111" cy="3645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1EAD7D-065E-8879-88E1-17D7EAABB923}"/>
              </a:ext>
            </a:extLst>
          </p:cNvPr>
          <p:cNvSpPr txBox="1"/>
          <p:nvPr/>
        </p:nvSpPr>
        <p:spPr>
          <a:xfrm>
            <a:off x="3277196" y="1700990"/>
            <a:ext cx="2234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T</a:t>
            </a:r>
            <a:r>
              <a:rPr lang="zh-CN" altLang="en-US" sz="800" dirty="0"/>
              <a:t>he position of the node vector in relation to the neighboring vectors is determined according to the De Boer-Cox recursive formula.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4920B06-361C-3AB4-64CE-157DA0CDE70C}"/>
              </a:ext>
            </a:extLst>
          </p:cNvPr>
          <p:cNvSpPr/>
          <p:nvPr/>
        </p:nvSpPr>
        <p:spPr>
          <a:xfrm>
            <a:off x="3311775" y="1418863"/>
            <a:ext cx="1924172" cy="260479"/>
          </a:xfrm>
          <a:prstGeom prst="roundRect">
            <a:avLst/>
          </a:prstGeom>
          <a:solidFill>
            <a:schemeClr val="bg2">
              <a:alpha val="23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991E326-4048-CA06-C4D1-B5DCC8533A31}"/>
              </a:ext>
            </a:extLst>
          </p:cNvPr>
          <p:cNvSpPr/>
          <p:nvPr/>
        </p:nvSpPr>
        <p:spPr>
          <a:xfrm>
            <a:off x="2747752" y="428469"/>
            <a:ext cx="2870859" cy="227834"/>
          </a:xfrm>
          <a:prstGeom prst="roundRect">
            <a:avLst/>
          </a:prstGeom>
          <a:solidFill>
            <a:schemeClr val="accent4">
              <a:lumMod val="75000"/>
              <a:alpha val="29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683924-C11A-C7A5-2BAF-B5F0654CD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551" y="1113749"/>
            <a:ext cx="1514222" cy="252056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1BB131D-9C56-1835-95B2-DA356E6B152E}"/>
              </a:ext>
            </a:extLst>
          </p:cNvPr>
          <p:cNvSpPr/>
          <p:nvPr/>
        </p:nvSpPr>
        <p:spPr>
          <a:xfrm>
            <a:off x="3214254" y="2799035"/>
            <a:ext cx="2225733" cy="260479"/>
          </a:xfrm>
          <a:prstGeom prst="roundRect">
            <a:avLst/>
          </a:prstGeom>
          <a:solidFill>
            <a:schemeClr val="bg2">
              <a:alpha val="23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FD70B5A-2BCE-249D-06DD-D38486AAE62F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1940650" y="2357651"/>
            <a:ext cx="1273604" cy="571624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C120B1B-7BA5-AD23-18DA-F13DA08FFE35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2009775" y="2057592"/>
            <a:ext cx="1204479" cy="871683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object 6">
            <a:extLst>
              <a:ext uri="{FF2B5EF4-FFF2-40B4-BE49-F238E27FC236}">
                <a16:creationId xmlns:a16="http://schemas.microsoft.com/office/drawing/2014/main" id="{3EAEDA77-9581-03BD-4ECC-D3555D67D3A8}"/>
              </a:ext>
            </a:extLst>
          </p:cNvPr>
          <p:cNvSpPr txBox="1">
            <a:spLocks/>
          </p:cNvSpPr>
          <p:nvPr/>
        </p:nvSpPr>
        <p:spPr>
          <a:xfrm>
            <a:off x="405332" y="125490"/>
            <a:ext cx="2671243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1.2 </a:t>
            </a:r>
            <a:r>
              <a:rPr lang="en-US" altLang="zh-CN" sz="1400" dirty="0">
                <a:sym typeface="Roboto Condensed"/>
              </a:rPr>
              <a:t>Uniform B-spline Algorithms</a:t>
            </a:r>
            <a:endParaRPr lang="zh-CN" altLang="zh-CN" sz="1400" dirty="0"/>
          </a:p>
          <a:p>
            <a:pPr marL="12700">
              <a:spcBef>
                <a:spcPts val="100"/>
              </a:spcBef>
            </a:pPr>
            <a:endParaRPr lang="en-US"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1D8A652-1349-E6B4-28F1-386585A000F9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077114" y="1544116"/>
            <a:ext cx="1206265" cy="58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1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3EAEDA77-9581-03BD-4ECC-D3555D67D3A8}"/>
              </a:ext>
            </a:extLst>
          </p:cNvPr>
          <p:cNvSpPr txBox="1">
            <a:spLocks/>
          </p:cNvSpPr>
          <p:nvPr/>
        </p:nvSpPr>
        <p:spPr>
          <a:xfrm>
            <a:off x="485775" y="206375"/>
            <a:ext cx="2671243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1.2 </a:t>
            </a:r>
            <a:r>
              <a:rPr lang="en-US" altLang="zh-CN" sz="1400" dirty="0">
                <a:sym typeface="Roboto Condensed"/>
              </a:rPr>
              <a:t>Uniform B-spline Algorithms</a:t>
            </a:r>
            <a:endParaRPr lang="zh-CN" altLang="zh-CN" sz="1400" dirty="0"/>
          </a:p>
          <a:p>
            <a:pPr marL="12700">
              <a:spcBef>
                <a:spcPts val="100"/>
              </a:spcBef>
            </a:pPr>
            <a:endParaRPr lang="en-US"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2A8AA4F-2C4B-B29E-CDB6-0CE707F5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66" y="609328"/>
            <a:ext cx="1843361" cy="14809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7B15A38-CA18-81DD-10E6-27D9E055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53" y="567533"/>
            <a:ext cx="1897868" cy="1522766"/>
          </a:xfrm>
          <a:prstGeom prst="rect">
            <a:avLst/>
          </a:prstGeom>
        </p:spPr>
      </p:pic>
      <p:sp>
        <p:nvSpPr>
          <p:cNvPr id="33" name="object 8">
            <a:extLst>
              <a:ext uri="{FF2B5EF4-FFF2-40B4-BE49-F238E27FC236}">
                <a16:creationId xmlns:a16="http://schemas.microsoft.com/office/drawing/2014/main" id="{D20B9140-7904-DC61-B052-5A00DB6E3ADC}"/>
              </a:ext>
            </a:extLst>
          </p:cNvPr>
          <p:cNvSpPr txBox="1"/>
          <p:nvPr/>
        </p:nvSpPr>
        <p:spPr>
          <a:xfrm>
            <a:off x="638175" y="2090300"/>
            <a:ext cx="212572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b="1" dirty="0"/>
              <a:t>Fig.</a:t>
            </a:r>
            <a:r>
              <a:rPr lang="en-US" sz="800" b="1" dirty="0"/>
              <a:t>1.</a:t>
            </a:r>
            <a:r>
              <a:rPr sz="800" b="1" dirty="0"/>
              <a:t>1 </a:t>
            </a:r>
            <a:r>
              <a:rPr lang="en-US" sz="800" dirty="0"/>
              <a:t>Curvature distribution of each target point</a:t>
            </a:r>
            <a:r>
              <a:rPr sz="800" dirty="0"/>
              <a:t> </a:t>
            </a:r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AC4ADA0B-42E9-02BE-55B3-8B44B8B89E92}"/>
              </a:ext>
            </a:extLst>
          </p:cNvPr>
          <p:cNvSpPr txBox="1"/>
          <p:nvPr/>
        </p:nvSpPr>
        <p:spPr>
          <a:xfrm>
            <a:off x="3152775" y="2090299"/>
            <a:ext cx="26670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b="1" dirty="0"/>
              <a:t>Fig.</a:t>
            </a:r>
            <a:r>
              <a:rPr lang="en-US" sz="800" b="1" dirty="0"/>
              <a:t>1.2</a:t>
            </a:r>
            <a:r>
              <a:rPr sz="800" b="1" dirty="0"/>
              <a:t> </a:t>
            </a:r>
            <a:r>
              <a:rPr lang="en-US" sz="800" dirty="0"/>
              <a:t>Adjacent distance distribution of each target point</a:t>
            </a:r>
            <a:r>
              <a:rPr sz="800" dirty="0"/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4FFC463-9884-F86E-A90C-042CD975A86C}"/>
              </a:ext>
            </a:extLst>
          </p:cNvPr>
          <p:cNvSpPr/>
          <p:nvPr/>
        </p:nvSpPr>
        <p:spPr>
          <a:xfrm>
            <a:off x="933566" y="2568575"/>
            <a:ext cx="4267200" cy="36215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distribution of curvature is generally smooth without sudden changes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90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The adjacent distance validation between target points are restricted under 40%</a:t>
            </a:r>
          </a:p>
        </p:txBody>
      </p:sp>
    </p:spTree>
    <p:extLst>
      <p:ext uri="{BB962C8B-B14F-4D97-AF65-F5344CB8AC3E}">
        <p14:creationId xmlns:p14="http://schemas.microsoft.com/office/powerpoint/2010/main" val="206300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C5F9B670-0262-D74D-4BB1-3A635B55597D}"/>
              </a:ext>
            </a:extLst>
          </p:cNvPr>
          <p:cNvSpPr txBox="1">
            <a:spLocks/>
          </p:cNvSpPr>
          <p:nvPr/>
        </p:nvSpPr>
        <p:spPr>
          <a:xfrm>
            <a:off x="172379" y="111167"/>
            <a:ext cx="4728644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1.3.1 </a:t>
            </a: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Roboto Condensed"/>
              </a:rPr>
              <a:t>Dual PID &amp; self-developed refreshing method</a:t>
            </a:r>
            <a:endParaRPr lang="zh-CN" altLang="zh-CN" sz="1400" dirty="0"/>
          </a:p>
          <a:p>
            <a:pPr marL="12700">
              <a:spcBef>
                <a:spcPts val="100"/>
              </a:spcBef>
            </a:pPr>
            <a:endParaRPr lang="en-US"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D28A18-F391-E085-4CB0-0000683A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10" y="1228056"/>
            <a:ext cx="1401330" cy="1865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947CCCC-4BFC-6403-503E-61A8A59C7F1F}"/>
                  </a:ext>
                </a:extLst>
              </p:cNvPr>
              <p:cNvSpPr/>
              <p:nvPr/>
            </p:nvSpPr>
            <p:spPr>
              <a:xfrm>
                <a:off x="180975" y="424669"/>
                <a:ext cx="5789092" cy="772306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T</a:t>
                </a:r>
                <a:r>
                  <a:rPr kumimoji="0" lang="zh-CN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a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king</a:t>
                </a:r>
                <a:r>
                  <a:rPr kumimoji="0" lang="zh-CN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input as the distance between target point and attitude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a</a:t>
                </a:r>
                <a:r>
                  <a:rPr kumimoji="0" lang="zh-CN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ngle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line,</a:t>
                </a:r>
                <a:r>
                  <a:rPr kumimoji="0" lang="zh-CN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 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the control output</a:t>
                </a:r>
                <a:r>
                  <a:rPr kumimoji="0" lang="zh-CN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 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θ (steering servo)</a:t>
                </a:r>
                <a:r>
                  <a:rPr kumimoji="0" lang="zh-CN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 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is</a:t>
                </a:r>
                <a:r>
                  <a:rPr kumimoji="0" lang="zh-CN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 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surprisingly</a:t>
                </a:r>
                <a:r>
                  <a:rPr kumimoji="0" lang="zh-CN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 satisfied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.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</m:t>
                      </m:r>
                      <m:r>
                        <a:rPr kumimoji="0" lang="en-US" altLang="zh-CN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</m:t>
                      </m:r>
                      <m:f>
                        <m:fPr>
                          <m:ctrlPr>
                            <a:rPr kumimoji="0" lang="en-US" altLang="zh-CN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kumimoji="0" lang="en-US" altLang="zh-CN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  <m:sSub>
                            <m:sSubPr>
                              <m:ctrlP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𝐴</m:t>
                              </m:r>
                            </m:sub>
                          </m:sSub>
                          <m:r>
                            <a:rPr kumimoji="0" lang="en-US" altLang="zh-CN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r>
                            <a:rPr kumimoji="0" lang="en-US" altLang="zh-CN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  <m:sSub>
                            <m:sSubPr>
                              <m:ctrlP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</m:t>
                              </m:r>
                            </m:sub>
                          </m:sSub>
                          <m:r>
                            <a:rPr kumimoji="0" lang="en-US" altLang="zh-CN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r>
                            <a:rPr kumimoji="0" lang="en-US" altLang="zh-CN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  <m:sSub>
                            <m:sSubPr>
                              <m:ctrlP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kumimoji="0" lang="en-US" altLang="zh-CN" sz="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kumimoji="0" lang="en-US" altLang="zh-CN" sz="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lang="en-US" altLang="zh-CN" sz="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zh-CN" sz="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kumimoji="0" lang="zh-CN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947CCCC-4BFC-6403-503E-61A8A59C7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5" y="424669"/>
                <a:ext cx="5789092" cy="7723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5">
            <a:extLst>
              <a:ext uri="{FF2B5EF4-FFF2-40B4-BE49-F238E27FC236}">
                <a16:creationId xmlns:a16="http://schemas.microsoft.com/office/drawing/2014/main" id="{3DCE9209-6A6D-58EE-12DD-FBC844B80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000" b="2530"/>
          <a:stretch/>
        </p:blipFill>
        <p:spPr>
          <a:xfrm>
            <a:off x="2771775" y="1460081"/>
            <a:ext cx="2957393" cy="1576000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673F7DF6-673F-5601-8371-E97FECE85BD1}"/>
              </a:ext>
            </a:extLst>
          </p:cNvPr>
          <p:cNvSpPr txBox="1"/>
          <p:nvPr/>
        </p:nvSpPr>
        <p:spPr>
          <a:xfrm>
            <a:off x="561975" y="3079388"/>
            <a:ext cx="212572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b="1" dirty="0"/>
              <a:t>Fig.</a:t>
            </a:r>
            <a:r>
              <a:rPr lang="en-US" sz="800" b="1" dirty="0"/>
              <a:t>1.3</a:t>
            </a:r>
            <a:r>
              <a:rPr sz="800" b="1" dirty="0"/>
              <a:t> </a:t>
            </a:r>
            <a:r>
              <a:rPr lang="en-US" sz="800" dirty="0"/>
              <a:t>The imply of the designed control algorithm</a:t>
            </a:r>
            <a:endParaRPr sz="800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828667AB-87A1-B966-532E-10CAB84261CE}"/>
              </a:ext>
            </a:extLst>
          </p:cNvPr>
          <p:cNvSpPr txBox="1"/>
          <p:nvPr/>
        </p:nvSpPr>
        <p:spPr>
          <a:xfrm>
            <a:off x="3451949" y="3079388"/>
            <a:ext cx="2125725" cy="27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800" b="1" dirty="0"/>
              <a:t>Fig.</a:t>
            </a:r>
            <a:r>
              <a:rPr lang="en-US" sz="800" b="1" dirty="0"/>
              <a:t>1.4</a:t>
            </a:r>
            <a:r>
              <a:rPr sz="800" b="1" dirty="0"/>
              <a:t> </a:t>
            </a:r>
            <a:r>
              <a:rPr lang="en-US" altLang="zh-CN" sz="800" dirty="0"/>
              <a:t>Dual PID control algorithm</a:t>
            </a:r>
            <a:endParaRPr lang="zh-CN" altLang="en-US" sz="800" dirty="0"/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95130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CAC712-5F8B-E003-C8D1-0CF961E0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8"/>
          <a:stretch/>
        </p:blipFill>
        <p:spPr>
          <a:xfrm>
            <a:off x="638175" y="391641"/>
            <a:ext cx="2133600" cy="2910880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C5F9B670-0262-D74D-4BB1-3A635B55597D}"/>
              </a:ext>
            </a:extLst>
          </p:cNvPr>
          <p:cNvSpPr txBox="1">
            <a:spLocks/>
          </p:cNvSpPr>
          <p:nvPr/>
        </p:nvSpPr>
        <p:spPr>
          <a:xfrm>
            <a:off x="24331" y="192610"/>
            <a:ext cx="4728644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1.3.2 </a:t>
            </a: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Roboto Condensed"/>
              </a:rPr>
              <a:t>Dual PID &amp; self-developed refreshing method</a:t>
            </a:r>
            <a:endParaRPr lang="zh-CN" altLang="zh-CN" sz="1400" dirty="0"/>
          </a:p>
          <a:p>
            <a:pPr marL="12700">
              <a:spcBef>
                <a:spcPts val="100"/>
              </a:spcBef>
            </a:pPr>
            <a:endParaRPr lang="en-US"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C25ED6C-72D9-7D20-869E-3AA556636AE4}"/>
              </a:ext>
            </a:extLst>
          </p:cNvPr>
          <p:cNvSpPr/>
          <p:nvPr/>
        </p:nvSpPr>
        <p:spPr>
          <a:xfrm>
            <a:off x="3076575" y="1107658"/>
            <a:ext cx="2819794" cy="139612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Higher speeds result in a more forward-looking update, enhancing road anticipation.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90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E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xcessively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close line of sight can introduce errors, potentially causing deviations in the car's path.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Conclude the process when the cumulative distance of points along the reference trajectory surpasses the line of sight. </a:t>
            </a:r>
          </a:p>
        </p:txBody>
      </p:sp>
    </p:spTree>
    <p:extLst>
      <p:ext uri="{BB962C8B-B14F-4D97-AF65-F5344CB8AC3E}">
        <p14:creationId xmlns:p14="http://schemas.microsoft.com/office/powerpoint/2010/main" val="191539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257175" y="104125"/>
            <a:ext cx="13510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1400" spc="-25" dirty="0">
                <a:solidFill>
                  <a:srgbClr val="000544"/>
                </a:solidFill>
                <a:latin typeface="Arial"/>
                <a:cs typeface="Arial"/>
              </a:rPr>
              <a:t>1. 4 Conclusion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0FE89387-5E1D-4CB1-0F42-3CE722168C4B}"/>
              </a:ext>
            </a:extLst>
          </p:cNvPr>
          <p:cNvSpPr txBox="1">
            <a:spLocks/>
          </p:cNvSpPr>
          <p:nvPr/>
        </p:nvSpPr>
        <p:spPr>
          <a:xfrm>
            <a:off x="830411" y="342919"/>
            <a:ext cx="1250852" cy="24201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u="sng" kern="0" dirty="0">
                <a:solidFill>
                  <a:sysClr val="windowText" lastClr="000000"/>
                </a:solidFill>
              </a:rPr>
              <a:t>Continuous tracking</a:t>
            </a:r>
            <a:endParaRPr lang="zh-CN" altLang="en-US" sz="1000" u="sng" kern="0" dirty="0">
              <a:solidFill>
                <a:sysClr val="windowText" lastClr="000000"/>
              </a:solidFill>
            </a:endParaRPr>
          </a:p>
        </p:txBody>
      </p:sp>
      <p:sp>
        <p:nvSpPr>
          <p:cNvPr id="34" name="文本占位符 6">
            <a:extLst>
              <a:ext uri="{FF2B5EF4-FFF2-40B4-BE49-F238E27FC236}">
                <a16:creationId xmlns:a16="http://schemas.microsoft.com/office/drawing/2014/main" id="{370645D5-0187-CACF-D3E0-5E5632E49D04}"/>
              </a:ext>
            </a:extLst>
          </p:cNvPr>
          <p:cNvSpPr txBox="1">
            <a:spLocks/>
          </p:cNvSpPr>
          <p:nvPr/>
        </p:nvSpPr>
        <p:spPr>
          <a:xfrm>
            <a:off x="2561993" y="346200"/>
            <a:ext cx="1250852" cy="23275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defRPr sz="1000" kern="0">
                <a:solidFill>
                  <a:sysClr val="windowText" lastClr="000000"/>
                </a:solidFill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u="sng" dirty="0"/>
              <a:t>Steer at corner</a:t>
            </a:r>
            <a:endParaRPr lang="zh-CN" altLang="en-US" u="sng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B4FE76D-578D-35DD-C670-00F6CF9A5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93" r="56547"/>
          <a:stretch/>
        </p:blipFill>
        <p:spPr>
          <a:xfrm>
            <a:off x="857231" y="570051"/>
            <a:ext cx="1212202" cy="87208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C6FB90F-11C1-9967-FD51-4C3B1737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42" y="565821"/>
            <a:ext cx="1280148" cy="86623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9B391BD-FBCD-FB35-3D12-39049E2E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878" y="559557"/>
            <a:ext cx="1016024" cy="879776"/>
          </a:xfrm>
          <a:prstGeom prst="rect">
            <a:avLst/>
          </a:prstGeom>
        </p:spPr>
      </p:pic>
      <p:sp>
        <p:nvSpPr>
          <p:cNvPr id="55" name="文本占位符 6">
            <a:extLst>
              <a:ext uri="{FF2B5EF4-FFF2-40B4-BE49-F238E27FC236}">
                <a16:creationId xmlns:a16="http://schemas.microsoft.com/office/drawing/2014/main" id="{3E5D96BD-39D5-E63C-4DFE-368D9ABAE1BC}"/>
              </a:ext>
            </a:extLst>
          </p:cNvPr>
          <p:cNvSpPr txBox="1">
            <a:spLocks/>
          </p:cNvSpPr>
          <p:nvPr/>
        </p:nvSpPr>
        <p:spPr>
          <a:xfrm>
            <a:off x="3883188" y="336881"/>
            <a:ext cx="1667435" cy="22818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defRPr sz="1000" kern="0">
                <a:solidFill>
                  <a:sysClr val="windowText" lastClr="000000"/>
                </a:solidFill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u="sng" dirty="0"/>
              <a:t>Refresh at U-shaped corner </a:t>
            </a:r>
            <a:endParaRPr lang="zh-CN" altLang="en-US" u="sng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53C3C92-673E-4457-8FC1-0184E9FA0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9" t="7282"/>
          <a:stretch/>
        </p:blipFill>
        <p:spPr>
          <a:xfrm>
            <a:off x="688434" y="1495131"/>
            <a:ext cx="3068193" cy="1835443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C4CD1A7-837E-ECC7-ACDF-32E09ED9801B}"/>
              </a:ext>
            </a:extLst>
          </p:cNvPr>
          <p:cNvSpPr txBox="1"/>
          <p:nvPr/>
        </p:nvSpPr>
        <p:spPr>
          <a:xfrm>
            <a:off x="3703639" y="1722618"/>
            <a:ext cx="241696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uniform B-spline could suppress the inevitable jitter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intelligent line-of-sight could compensate the non-uniform trajectory points of B-spline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vibration of wheel is without sudden change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46E3FD81-BA87-B5FE-86CE-88D56718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343" y="1434951"/>
            <a:ext cx="2932042" cy="1501354"/>
          </a:xfrm>
          <a:prstGeom prst="rect">
            <a:avLst/>
          </a:prstGeom>
        </p:spPr>
      </p:pic>
      <p:sp>
        <p:nvSpPr>
          <p:cNvPr id="23" name="object 21">
            <a:extLst>
              <a:ext uri="{FF2B5EF4-FFF2-40B4-BE49-F238E27FC236}">
                <a16:creationId xmlns:a16="http://schemas.microsoft.com/office/drawing/2014/main" id="{AF03E95D-D476-DBE2-7518-C0D5B6E7B86E}"/>
              </a:ext>
            </a:extLst>
          </p:cNvPr>
          <p:cNvSpPr txBox="1"/>
          <p:nvPr/>
        </p:nvSpPr>
        <p:spPr>
          <a:xfrm>
            <a:off x="257175" y="63910"/>
            <a:ext cx="1722745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1400" spc="-25" dirty="0">
                <a:solidFill>
                  <a:srgbClr val="000544"/>
                </a:solidFill>
                <a:latin typeface="Arial"/>
                <a:cs typeface="Arial"/>
              </a:rPr>
              <a:t>1. 5 Tire’s model</a:t>
            </a:r>
            <a:endParaRPr lang="en-US" altLang="zh-CN" sz="1400" b="1" spc="-2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spcBef>
                <a:spcPts val="135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D0C9CA1E-5FE4-749C-B141-D1414BC9FA2C}"/>
              </a:ext>
            </a:extLst>
          </p:cNvPr>
          <p:cNvSpPr txBox="1"/>
          <p:nvPr/>
        </p:nvSpPr>
        <p:spPr>
          <a:xfrm>
            <a:off x="1439397" y="1063313"/>
            <a:ext cx="2410460" cy="378950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515"/>
              </a:spcBef>
            </a:pPr>
            <a:r>
              <a:rPr lang="en-US" sz="1200" b="1" spc="-15" dirty="0">
                <a:solidFill>
                  <a:srgbClr val="FFFFFF"/>
                </a:solidFill>
                <a:latin typeface="Arial"/>
                <a:cs typeface="Arial"/>
              </a:rPr>
              <a:t>Magic model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421A66F-B8E1-E531-D982-ECA04ADEF4F0}"/>
              </a:ext>
            </a:extLst>
          </p:cNvPr>
          <p:cNvSpPr/>
          <p:nvPr/>
        </p:nvSpPr>
        <p:spPr>
          <a:xfrm>
            <a:off x="145861" y="397072"/>
            <a:ext cx="1667870" cy="33580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Magic formular</a:t>
            </a:r>
            <a:endParaRPr lang="zh-CN" altLang="en-US" sz="1200" dirty="0"/>
          </a:p>
        </p:txBody>
      </p:sp>
      <p:sp>
        <p:nvSpPr>
          <p:cNvPr id="49" name="乘号 48">
            <a:extLst>
              <a:ext uri="{FF2B5EF4-FFF2-40B4-BE49-F238E27FC236}">
                <a16:creationId xmlns:a16="http://schemas.microsoft.com/office/drawing/2014/main" id="{091D12A4-9A65-C4D0-86A1-CA37D63AF0B2}"/>
              </a:ext>
            </a:extLst>
          </p:cNvPr>
          <p:cNvSpPr/>
          <p:nvPr/>
        </p:nvSpPr>
        <p:spPr>
          <a:xfrm>
            <a:off x="1571373" y="486475"/>
            <a:ext cx="228600" cy="243292"/>
          </a:xfrm>
          <a:prstGeom prst="mathMultiply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2826F56-6EB4-E809-E34B-36A2BAB33CC3}"/>
              </a:ext>
            </a:extLst>
          </p:cNvPr>
          <p:cNvSpPr/>
          <p:nvPr/>
        </p:nvSpPr>
        <p:spPr>
          <a:xfrm>
            <a:off x="137385" y="809975"/>
            <a:ext cx="1676346" cy="33580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Industrial method </a:t>
            </a:r>
          </a:p>
          <a:p>
            <a:pPr algn="ctr"/>
            <a:r>
              <a:rPr lang="en-US" altLang="zh-CN" sz="1200" dirty="0"/>
              <a:t>approximation</a:t>
            </a:r>
            <a:endParaRPr lang="zh-CN" altLang="en-US" sz="1200" dirty="0"/>
          </a:p>
        </p:txBody>
      </p:sp>
      <p:pic>
        <p:nvPicPr>
          <p:cNvPr id="53" name="object 9">
            <a:extLst>
              <a:ext uri="{FF2B5EF4-FFF2-40B4-BE49-F238E27FC236}">
                <a16:creationId xmlns:a16="http://schemas.microsoft.com/office/drawing/2014/main" id="{3602AA31-3B9A-B626-06C6-80078EEBE9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9902" y="924764"/>
            <a:ext cx="172954" cy="227616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8FDF42C-DA17-44E5-9130-71A4B6CE2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51" y="1445250"/>
            <a:ext cx="2765692" cy="1503096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AED9EDE-C0C7-74D4-2D90-6FE99B6E926C}"/>
              </a:ext>
            </a:extLst>
          </p:cNvPr>
          <p:cNvSpPr/>
          <p:nvPr/>
        </p:nvSpPr>
        <p:spPr>
          <a:xfrm>
            <a:off x="1963219" y="193373"/>
            <a:ext cx="2100404" cy="880102"/>
          </a:xfrm>
          <a:prstGeom prst="roundRect">
            <a:avLst/>
          </a:prstGeom>
          <a:solidFill>
            <a:schemeClr val="bg2">
              <a:alpha val="23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industrial method is to approximate the sliding  friction force coefficient as the adhesion coefficient using vehicle adhesion analysis. Then, compare the magnitude between traction and adhesion force.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AE9EBA9-43B7-11DF-E4D8-D4617A969A61}"/>
                  </a:ext>
                </a:extLst>
              </p:cNvPr>
              <p:cNvSpPr txBox="1"/>
              <p:nvPr/>
            </p:nvSpPr>
            <p:spPr>
              <a:xfrm>
                <a:off x="4593577" y="324554"/>
                <a:ext cx="1417055" cy="600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700"/>
                        <m:t>coefficient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of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adhesion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</m:oMath>
                  </m:oMathPara>
                </a14:m>
                <a:endParaRPr lang="en-US" altLang="zh-CN" sz="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900"/>
                        <m:t>≈ </m:t>
                      </m:r>
                    </m:oMath>
                  </m:oMathPara>
                </a14:m>
                <a:endParaRPr lang="en-US" altLang="zh-CN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700"/>
                        <m:t>coefficient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of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maximum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static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friction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</m:oMath>
                  </m:oMathPara>
                </a14:m>
                <a:endParaRPr lang="en-US" altLang="zh-CN" sz="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900"/>
                        <m:t>≈</m:t>
                      </m:r>
                    </m:oMath>
                  </m:oMathPara>
                </a14:m>
                <a:endParaRPr lang="en-US" altLang="zh-CN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coefficient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of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sliding</m:t>
                      </m:r>
                      <m:r>
                        <m:rPr>
                          <m:nor/>
                        </m:rPr>
                        <a:rPr lang="en-US" altLang="zh-CN" sz="700"/>
                        <m:t> </m:t>
                      </m:r>
                      <m:r>
                        <m:rPr>
                          <m:nor/>
                        </m:rPr>
                        <a:rPr lang="en-US" altLang="zh-CN" sz="700"/>
                        <m:t>friction</m:t>
                      </m:r>
                    </m:oMath>
                  </m:oMathPara>
                </a14:m>
                <a:endParaRPr lang="zh-CN" altLang="en-US" sz="7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AE9EBA9-43B7-11DF-E4D8-D4617A969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77" y="324554"/>
                <a:ext cx="1417055" cy="600164"/>
              </a:xfrm>
              <a:prstGeom prst="rect">
                <a:avLst/>
              </a:prstGeom>
              <a:blipFill>
                <a:blip r:embed="rId6"/>
                <a:stretch>
                  <a:fillRect l="-1293" b="-5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F983EFC4-3848-441A-0E0D-E815267C253C}"/>
              </a:ext>
            </a:extLst>
          </p:cNvPr>
          <p:cNvSpPr/>
          <p:nvPr/>
        </p:nvSpPr>
        <p:spPr>
          <a:xfrm>
            <a:off x="4524375" y="291987"/>
            <a:ext cx="1517001" cy="668464"/>
          </a:xfrm>
          <a:prstGeom prst="roundRect">
            <a:avLst/>
          </a:prstGeom>
          <a:solidFill>
            <a:schemeClr val="bg2">
              <a:alpha val="23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168C5C9E-0159-8517-7E20-21F43B89A851}"/>
              </a:ext>
            </a:extLst>
          </p:cNvPr>
          <p:cNvSpPr txBox="1"/>
          <p:nvPr/>
        </p:nvSpPr>
        <p:spPr>
          <a:xfrm>
            <a:off x="1279838" y="2998883"/>
            <a:ext cx="3525434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b="1" dirty="0"/>
              <a:t>Fig.</a:t>
            </a:r>
            <a:r>
              <a:rPr lang="en-US" sz="800" b="1" dirty="0"/>
              <a:t>4</a:t>
            </a:r>
            <a:r>
              <a:rPr sz="800" b="1" dirty="0"/>
              <a:t> </a:t>
            </a:r>
            <a:r>
              <a:rPr lang="en-US" sz="800" b="1" dirty="0"/>
              <a:t>The motor and wheel modelling via </a:t>
            </a:r>
            <a:r>
              <a:rPr lang="en-US" sz="800" b="1" dirty="0" err="1"/>
              <a:t>MapleSim</a:t>
            </a:r>
            <a:endParaRPr sz="800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C55A030-FA69-A152-13C7-8726944A568B}"/>
              </a:ext>
            </a:extLst>
          </p:cNvPr>
          <p:cNvSpPr/>
          <p:nvPr/>
        </p:nvSpPr>
        <p:spPr>
          <a:xfrm>
            <a:off x="582430" y="2251873"/>
            <a:ext cx="609600" cy="9691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" dirty="0"/>
              <a:t>Motor part</a:t>
            </a:r>
            <a:endParaRPr lang="zh-CN" altLang="en-US" sz="600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9992F15-3DC6-19DB-E00F-6F32602D8E95}"/>
              </a:ext>
            </a:extLst>
          </p:cNvPr>
          <p:cNvSpPr/>
          <p:nvPr/>
        </p:nvSpPr>
        <p:spPr>
          <a:xfrm>
            <a:off x="2116937" y="2294865"/>
            <a:ext cx="457200" cy="3047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00" dirty="0"/>
              <a:t>Damper &amp;</a:t>
            </a:r>
          </a:p>
          <a:p>
            <a:pPr algn="ctr"/>
            <a:r>
              <a:rPr lang="en-US" altLang="zh-CN" sz="500" dirty="0"/>
              <a:t>reduction gear</a:t>
            </a:r>
            <a:endParaRPr lang="zh-CN" altLang="en-US" sz="500" dirty="0"/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5F754693-561D-A042-D8FC-4B2B03D4D9DC}"/>
              </a:ext>
            </a:extLst>
          </p:cNvPr>
          <p:cNvSpPr/>
          <p:nvPr/>
        </p:nvSpPr>
        <p:spPr>
          <a:xfrm rot="16200000">
            <a:off x="4156148" y="477067"/>
            <a:ext cx="238475" cy="271141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380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rgbClr val="00206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</TotalTime>
  <Words>594</Words>
  <Application>Microsoft Office PowerPoint</Application>
  <PresentationFormat>自定义</PresentationFormat>
  <Paragraphs>103</Paragraphs>
  <Slides>12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PingFang SC</vt:lpstr>
      <vt:lpstr>Söhne</vt:lpstr>
      <vt:lpstr>等线</vt:lpstr>
      <vt:lpstr>Arial</vt:lpstr>
      <vt:lpstr>Calibri</vt:lpstr>
      <vt:lpstr>Cambria Math</vt:lpstr>
      <vt:lpstr>Roboto Condensed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XJTLU Beamer Template - Creating Presentations</dc:title>
  <dc:creator>Author</dc:creator>
  <cp:lastModifiedBy>Xiang Tianyi</cp:lastModifiedBy>
  <cp:revision>97</cp:revision>
  <dcterms:created xsi:type="dcterms:W3CDTF">2023-10-03T07:30:55Z</dcterms:created>
  <dcterms:modified xsi:type="dcterms:W3CDTF">2024-08-29T01:33:13Z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2021-06-21T00:00:00Z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2023-10-03T00:00:00Z</vt:filetime>
  </property>
</Properties>
</file>